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95" r:id="rId3"/>
    <p:sldId id="262" r:id="rId4"/>
    <p:sldId id="264" r:id="rId5"/>
    <p:sldId id="266" r:id="rId6"/>
    <p:sldId id="268" r:id="rId7"/>
    <p:sldId id="269" r:id="rId8"/>
    <p:sldId id="270" r:id="rId9"/>
    <p:sldId id="285" r:id="rId10"/>
    <p:sldId id="306" r:id="rId11"/>
    <p:sldId id="290" r:id="rId12"/>
    <p:sldId id="289" r:id="rId13"/>
    <p:sldId id="297" r:id="rId14"/>
    <p:sldId id="291" r:id="rId15"/>
    <p:sldId id="298" r:id="rId16"/>
    <p:sldId id="299" r:id="rId17"/>
    <p:sldId id="300" r:id="rId18"/>
    <p:sldId id="301" r:id="rId19"/>
    <p:sldId id="302" r:id="rId20"/>
    <p:sldId id="303" r:id="rId21"/>
    <p:sldId id="292" r:id="rId22"/>
    <p:sldId id="304" r:id="rId23"/>
    <p:sldId id="305" r:id="rId24"/>
    <p:sldId id="293" r:id="rId25"/>
    <p:sldId id="294" r:id="rId26"/>
    <p:sldId id="288" r:id="rId27"/>
    <p:sldId id="276" r:id="rId28"/>
    <p:sldId id="281" r:id="rId29"/>
    <p:sldId id="284" r:id="rId30"/>
    <p:sldId id="286" r:id="rId31"/>
    <p:sldId id="283" r:id="rId32"/>
    <p:sldId id="280" r:id="rId33"/>
    <p:sldId id="278" r:id="rId34"/>
    <p:sldId id="282" r:id="rId35"/>
    <p:sldId id="277" r:id="rId36"/>
    <p:sldId id="279" r:id="rId37"/>
    <p:sldId id="271" r:id="rId38"/>
    <p:sldId id="272" r:id="rId39"/>
    <p:sldId id="273" r:id="rId40"/>
    <p:sldId id="274" r:id="rId41"/>
    <p:sldId id="275" r:id="rId42"/>
    <p:sldId id="265" r:id="rId43"/>
    <p:sldId id="267" r:id="rId44"/>
    <p:sldId id="260" r:id="rId45"/>
    <p:sldId id="263" r:id="rId46"/>
    <p:sldId id="257" r:id="rId47"/>
    <p:sldId id="258" r:id="rId48"/>
    <p:sldId id="259" r:id="rId4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861" autoAdjust="0"/>
  </p:normalViewPr>
  <p:slideViewPr>
    <p:cSldViewPr snapToGrid="0">
      <p:cViewPr>
        <p:scale>
          <a:sx n="50" d="100"/>
          <a:sy n="50" d="100"/>
        </p:scale>
        <p:origin x="2883" y="7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97D0-4F1E-B54A-EF9F4C3AB6A8}"/>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97D0-4F1E-B54A-EF9F4C3AB6A8}"/>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a:t>
                </a:r>
                <a:r>
                  <a:rPr lang="en-US" altLang="ja-JP" sz="1860" b="1" dirty="0" smtClean="0"/>
                  <a:t> </a:t>
                </a:r>
                <a:r>
                  <a:rPr lang="en-US" altLang="ja-JP" sz="1860" b="1" dirty="0"/>
                  <a:t>(%)</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63EF-4518-B8F8-A9743745BDF4}"/>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63EF-4518-B8F8-A9743745BDF4}"/>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a:t>
                </a:r>
                <a:r>
                  <a:rPr lang="en-US" altLang="ja-JP" sz="1860" b="1" i="0" baseline="0" dirty="0" smtClean="0">
                    <a:effectLst/>
                  </a:rPr>
                  <a:t> </a:t>
                </a:r>
                <a:r>
                  <a:rPr lang="en-US" altLang="ja-JP" sz="1860" b="1" i="0" baseline="0" dirty="0">
                    <a:effectLst/>
                  </a:rPr>
                  <a:t>(%)</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lumMod val="65000"/>
                  <a:lumOff val="35000"/>
                </a:schemeClr>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a:t>
                </a:r>
                <a:r>
                  <a:rPr lang="en-US" altLang="ja-JP" sz="1860" b="1" dirty="0" smtClean="0"/>
                  <a:t>(m)</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1623-4AB5-9C8C-4C85A03FFFAF}"/>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1623-4AB5-9C8C-4C85A03FFFAF}"/>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39666-4CFB-4E6B-B177-7CFA27AD2689}" type="datetimeFigureOut">
              <a:rPr kumimoji="1" lang="ja-JP" altLang="en-US" smtClean="0"/>
              <a:t>2020/1/21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46B3D3-221E-4416-9B22-96101BADF002}" type="slidenum">
              <a:rPr kumimoji="1" lang="ja-JP" altLang="en-US" smtClean="0"/>
              <a:t>‹#›</a:t>
            </a:fld>
            <a:endParaRPr kumimoji="1" lang="ja-JP" altLang="en-US"/>
          </a:p>
        </p:txBody>
      </p:sp>
    </p:spTree>
    <p:extLst>
      <p:ext uri="{BB962C8B-B14F-4D97-AF65-F5344CB8AC3E}">
        <p14:creationId xmlns:p14="http://schemas.microsoft.com/office/powerpoint/2010/main" val="198251091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具体的にやった研究内容をまとめると</a:t>
            </a:r>
            <a:endParaRPr kumimoji="1" lang="en-US" altLang="ja-JP" dirty="0" smtClean="0"/>
          </a:p>
          <a:p>
            <a:endParaRPr kumimoji="1" lang="en-US" altLang="ja-JP" dirty="0" smtClean="0"/>
          </a:p>
          <a:p>
            <a:r>
              <a:rPr kumimoji="1" lang="ja-JP" altLang="en-US" dirty="0" smtClean="0"/>
              <a:t>まずはじめに，テストスイート自動推薦手法の提案ということで，</a:t>
            </a:r>
            <a:r>
              <a:rPr kumimoji="1" lang="en-US" altLang="ja-JP" dirty="0" smtClean="0"/>
              <a:t>~~</a:t>
            </a:r>
            <a:r>
              <a:rPr kumimoji="1" lang="ja-JP" altLang="en-US" dirty="0" smtClean="0"/>
              <a:t>を提案しました</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という開発者が入力したコード片に対応するテストスイートを表示する</a:t>
            </a:r>
            <a:r>
              <a:rPr kumimoji="1" lang="en-US" altLang="ja-JP" dirty="0" smtClean="0"/>
              <a:t>web</a:t>
            </a:r>
            <a:r>
              <a:rPr kumimoji="1" lang="ja-JP" altLang="en-US" dirty="0" smtClean="0"/>
              <a:t>アプリとして開発された</a:t>
            </a:r>
            <a:r>
              <a:rPr kumimoji="1" lang="en-US" altLang="ja-JP" dirty="0" smtClean="0"/>
              <a:t>Interface</a:t>
            </a:r>
            <a:r>
              <a:rPr kumimoji="1" lang="ja-JP" altLang="en-US" dirty="0" smtClean="0"/>
              <a:t>を開発しました</a:t>
            </a:r>
            <a:endParaRPr kumimoji="1" lang="en-US" altLang="ja-JP" dirty="0" smtClean="0"/>
          </a:p>
          <a:p>
            <a:endParaRPr kumimoji="1" lang="en-US" altLang="ja-JP" dirty="0" smtClean="0"/>
          </a:p>
          <a:p>
            <a:r>
              <a:rPr kumimoji="1" lang="ja-JP" altLang="en-US" dirty="0" smtClean="0"/>
              <a:t>最後に，評価実験ということで，提案手法が</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C000A129-FE9F-49C8-AD6B-BE96733DA94D}" type="slidenum">
              <a:rPr kumimoji="1" lang="ja-JP" altLang="en-US" smtClean="0"/>
              <a:t>2</a:t>
            </a:fld>
            <a:endParaRPr kumimoji="1" lang="ja-JP" altLang="en-US"/>
          </a:p>
        </p:txBody>
      </p:sp>
    </p:spTree>
    <p:extLst>
      <p:ext uri="{BB962C8B-B14F-4D97-AF65-F5344CB8AC3E}">
        <p14:creationId xmlns:p14="http://schemas.microsoft.com/office/powerpoint/2010/main" val="1346434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我々の以前の調査で類似コードペア間の類似度が高いほどテストを再利用できる可能性が高いことが分かっているので</a:t>
            </a:r>
            <a:endParaRPr kumimoji="1" lang="ja-JP" altLang="en-US" dirty="0"/>
          </a:p>
        </p:txBody>
      </p:sp>
      <p:sp>
        <p:nvSpPr>
          <p:cNvPr id="4" name="スライド番号プレースホルダー 3"/>
          <p:cNvSpPr>
            <a:spLocks noGrp="1"/>
          </p:cNvSpPr>
          <p:nvPr>
            <p:ph type="sldNum" sz="quarter" idx="10"/>
          </p:nvPr>
        </p:nvSpPr>
        <p:spPr/>
        <p:txBody>
          <a:bodyPr/>
          <a:lstStyle/>
          <a:p>
            <a:fld id="{CF46B3D3-221E-4416-9B22-96101BADF002}" type="slidenum">
              <a:rPr kumimoji="1" lang="ja-JP" altLang="en-US" smtClean="0"/>
              <a:t>40</a:t>
            </a:fld>
            <a:endParaRPr kumimoji="1" lang="ja-JP" altLang="en-US"/>
          </a:p>
        </p:txBody>
      </p:sp>
    </p:spTree>
    <p:extLst>
      <p:ext uri="{BB962C8B-B14F-4D97-AF65-F5344CB8AC3E}">
        <p14:creationId xmlns:p14="http://schemas.microsoft.com/office/powerpoint/2010/main" val="760801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ただ，自動生成技術によってすべてが解決できるかと言えばそうではなくて，</a:t>
            </a:r>
            <a:r>
              <a:rPr lang="ja-JP" altLang="en-US" sz="1200" dirty="0" smtClean="0"/>
              <a:t>自動生成されたテストコードは，保守作業を困難にするといった課題があります</a:t>
            </a:r>
            <a:endParaRPr kumimoji="1" lang="en-US" altLang="ja-JP" dirty="0" smtClean="0"/>
          </a:p>
          <a:p>
            <a:endParaRPr kumimoji="1" lang="en-US" altLang="ja-JP" dirty="0" smtClean="0"/>
          </a:p>
          <a:p>
            <a:r>
              <a:rPr kumimoji="1" lang="ja-JP" altLang="en-US" dirty="0" smtClean="0"/>
              <a:t>この主な原因として，</a:t>
            </a:r>
            <a:r>
              <a:rPr kumimoji="1" lang="en-US" altLang="ja-JP" dirty="0" smtClean="0"/>
              <a:t>~~</a:t>
            </a:r>
            <a:r>
              <a:rPr kumimoji="1" lang="ja-JP" altLang="en-US" dirty="0" smtClean="0"/>
              <a:t>ということや</a:t>
            </a:r>
            <a:r>
              <a:rPr kumimoji="1" lang="en-US" altLang="ja-JP" dirty="0" smtClean="0"/>
              <a:t>~~</a:t>
            </a:r>
            <a:r>
              <a:rPr kumimoji="1" lang="ja-JP" altLang="en-US" dirty="0" smtClean="0"/>
              <a:t>と言ったことが挙げられます</a:t>
            </a:r>
            <a:endParaRPr kumimoji="1" lang="en-US" altLang="ja-JP" dirty="0" smtClean="0"/>
          </a:p>
          <a:p>
            <a:endParaRPr kumimoji="1" lang="en-US" altLang="ja-JP" dirty="0" smtClean="0"/>
          </a:p>
          <a:p>
            <a:r>
              <a:rPr kumimoji="1" lang="ja-JP" altLang="en-US" dirty="0" smtClean="0"/>
              <a:t>このような原因から，テストが失敗したとき開発者は自動生成されたテストコードに問題があるのか，テスト対象のコードによるものなのか判断が難しくなります．</a:t>
            </a:r>
            <a:endParaRPr kumimoji="1" lang="en-US" altLang="ja-JP" dirty="0" smtClean="0"/>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5</a:t>
            </a:fld>
            <a:endParaRPr kumimoji="1" lang="ja-JP" altLang="en-US"/>
          </a:p>
        </p:txBody>
      </p:sp>
    </p:spTree>
    <p:extLst>
      <p:ext uri="{BB962C8B-B14F-4D97-AF65-F5344CB8AC3E}">
        <p14:creationId xmlns:p14="http://schemas.microsoft.com/office/powerpoint/2010/main" val="2785489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推薦手法のベースとなるアイディアは，類似コード間でのテスト再利用です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7</a:t>
            </a:fld>
            <a:endParaRPr kumimoji="1" lang="ja-JP" altLang="en-US" dirty="0"/>
          </a:p>
        </p:txBody>
      </p:sp>
    </p:spTree>
    <p:extLst>
      <p:ext uri="{BB962C8B-B14F-4D97-AF65-F5344CB8AC3E}">
        <p14:creationId xmlns:p14="http://schemas.microsoft.com/office/powerpoint/2010/main" val="3028500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r>
              <a:rPr kumimoji="1" lang="ja-JP" altLang="en-US" dirty="0" smtClean="0"/>
              <a:t>まず</a:t>
            </a:r>
            <a:r>
              <a:rPr kumimoji="1" lang="en-US" altLang="ja-JP" dirty="0" smtClean="0"/>
              <a:t>step1</a:t>
            </a:r>
            <a:r>
              <a:rPr kumimoji="1" lang="ja-JP" altLang="en-US" dirty="0" smtClean="0"/>
              <a:t>は開発者が入力した関数単位のコード片に対して，</a:t>
            </a:r>
            <a:r>
              <a:rPr kumimoji="1" lang="en-US" altLang="ja-JP" dirty="0" smtClean="0"/>
              <a:t>OSS</a:t>
            </a:r>
            <a:r>
              <a:rPr kumimoji="1" lang="ja-JP" altLang="en-US" dirty="0" smtClean="0"/>
              <a:t>プロジェクトが格納されているソースコードリポジトリ内から類似コードを検出します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では，検出された類似コードに対応するテストコードを</a:t>
            </a:r>
            <a:r>
              <a:rPr kumimoji="1" lang="en-US" altLang="ja-JP" dirty="0" smtClean="0"/>
              <a:t>Test Code Database</a:t>
            </a:r>
            <a:r>
              <a:rPr kumimoji="1" lang="ja-JP" altLang="en-US" dirty="0" smtClean="0"/>
              <a:t>内から検索します</a:t>
            </a:r>
            <a:endParaRPr kumimoji="1" lang="en-US" altLang="ja-JP" dirty="0" smtClean="0"/>
          </a:p>
          <a:p>
            <a:endParaRPr kumimoji="1" lang="en-US" altLang="ja-JP" dirty="0" smtClean="0"/>
          </a:p>
          <a:p>
            <a:r>
              <a:rPr kumimoji="1" lang="ja-JP" altLang="en-US" dirty="0" smtClean="0"/>
              <a:t>で，</a:t>
            </a:r>
            <a:r>
              <a:rPr kumimoji="1" lang="en-US" altLang="ja-JP" dirty="0" smtClean="0"/>
              <a:t>step3</a:t>
            </a:r>
            <a:r>
              <a:rPr kumimoji="1" lang="ja-JP" altLang="en-US" dirty="0" smtClean="0"/>
              <a:t>では検索されたテストコードに含まれているテストスメルを検出します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C000A129-FE9F-49C8-AD6B-BE96733DA94D}" type="slidenum">
              <a:rPr kumimoji="1" lang="ja-JP" altLang="en-US" smtClean="0"/>
              <a:t>8</a:t>
            </a:fld>
            <a:endParaRPr kumimoji="1" lang="ja-JP" altLang="en-US"/>
          </a:p>
        </p:txBody>
      </p:sp>
    </p:spTree>
    <p:extLst>
      <p:ext uri="{BB962C8B-B14F-4D97-AF65-F5344CB8AC3E}">
        <p14:creationId xmlns:p14="http://schemas.microsoft.com/office/powerpoint/2010/main" val="3725241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46B3D3-221E-4416-9B22-96101BADF002}" type="slidenum">
              <a:rPr kumimoji="1" lang="ja-JP" altLang="en-US" smtClean="0"/>
              <a:t>11</a:t>
            </a:fld>
            <a:endParaRPr kumimoji="1" lang="ja-JP" altLang="en-US"/>
          </a:p>
        </p:txBody>
      </p:sp>
    </p:spTree>
    <p:extLst>
      <p:ext uri="{BB962C8B-B14F-4D97-AF65-F5344CB8AC3E}">
        <p14:creationId xmlns:p14="http://schemas.microsoft.com/office/powerpoint/2010/main" val="278240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被験者による実験を行い、提案ツールを定量的・定性的に評価</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F46B3D3-221E-4416-9B22-96101BADF002}" type="slidenum">
              <a:rPr kumimoji="1" lang="ja-JP" altLang="en-US" smtClean="0"/>
              <a:t>14</a:t>
            </a:fld>
            <a:endParaRPr kumimoji="1" lang="ja-JP" altLang="en-US"/>
          </a:p>
        </p:txBody>
      </p:sp>
    </p:spTree>
    <p:extLst>
      <p:ext uri="{BB962C8B-B14F-4D97-AF65-F5344CB8AC3E}">
        <p14:creationId xmlns:p14="http://schemas.microsoft.com/office/powerpoint/2010/main" val="600147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提案ツールの評価ですね．提案ツールを定量的及び定性的に評価するために，被験者による実験を行いました．被験者は，</a:t>
            </a:r>
            <a:r>
              <a:rPr lang="en-US" altLang="ja-JP" dirty="0" smtClean="0"/>
              <a:t>3</a:t>
            </a:r>
            <a:r>
              <a:rPr lang="ja-JP" altLang="en-US" dirty="0" err="1" smtClean="0"/>
              <a:t>つの</a:t>
            </a:r>
            <a:r>
              <a:rPr lang="ja-JP" altLang="en-US" dirty="0" smtClean="0"/>
              <a:t>プロダクションコードのテストコードを作成してもらいます．そして提案ツールを使用して作成した場合とそうでない場合のテストコードを比較することで評価を行います．</a:t>
            </a:r>
            <a:endParaRPr lang="en-US" altLang="ja-JP" dirty="0" smtClean="0"/>
          </a:p>
          <a:p>
            <a:endParaRPr lang="en-US" altLang="ja-JP" dirty="0" smtClean="0"/>
          </a:p>
          <a:p>
            <a:r>
              <a:rPr lang="ja-JP" altLang="en-US" dirty="0" smtClean="0"/>
              <a:t>実験を通してコードカバレッジ，実験タスクを終了するまでの時間およびテストコードの品質に関するデータを収集することで，この</a:t>
            </a:r>
            <a:r>
              <a:rPr lang="en-US" altLang="ja-JP" dirty="0" smtClean="0"/>
              <a:t>4</a:t>
            </a:r>
            <a:r>
              <a:rPr lang="ja-JP" altLang="en-US" dirty="0" err="1" smtClean="0"/>
              <a:t>つの</a:t>
            </a:r>
            <a:r>
              <a:rPr lang="en-US" altLang="ja-JP" dirty="0" smtClean="0"/>
              <a:t>RQ</a:t>
            </a:r>
            <a:r>
              <a:rPr lang="ja-JP" altLang="en-US" dirty="0" smtClean="0"/>
              <a:t>に答えることを目指します． </a:t>
            </a:r>
            <a:endParaRPr kumimoji="1" lang="ja-JP" altLang="en-US" dirty="0"/>
          </a:p>
        </p:txBody>
      </p:sp>
      <p:sp>
        <p:nvSpPr>
          <p:cNvPr id="4" name="スライド番号プレースホルダー 3"/>
          <p:cNvSpPr>
            <a:spLocks noGrp="1"/>
          </p:cNvSpPr>
          <p:nvPr>
            <p:ph type="sldNum" sz="quarter" idx="10"/>
          </p:nvPr>
        </p:nvSpPr>
        <p:spPr/>
        <p:txBody>
          <a:bodyPr/>
          <a:lstStyle/>
          <a:p>
            <a:fld id="{C000A129-FE9F-49C8-AD6B-BE96733DA94D}" type="slidenum">
              <a:rPr kumimoji="1" lang="ja-JP" altLang="en-US" smtClean="0"/>
              <a:t>15</a:t>
            </a:fld>
            <a:endParaRPr kumimoji="1" lang="ja-JP" altLang="en-US"/>
          </a:p>
        </p:txBody>
      </p:sp>
    </p:spTree>
    <p:extLst>
      <p:ext uri="{BB962C8B-B14F-4D97-AF65-F5344CB8AC3E}">
        <p14:creationId xmlns:p14="http://schemas.microsoft.com/office/powerpoint/2010/main" val="1726368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000A129-FE9F-49C8-AD6B-BE96733DA94D}" type="slidenum">
              <a:rPr kumimoji="1" lang="ja-JP" altLang="en-US" smtClean="0"/>
              <a:t>22</a:t>
            </a:fld>
            <a:endParaRPr kumimoji="1" lang="ja-JP" altLang="en-US"/>
          </a:p>
        </p:txBody>
      </p:sp>
    </p:spTree>
    <p:extLst>
      <p:ext uri="{BB962C8B-B14F-4D97-AF65-F5344CB8AC3E}">
        <p14:creationId xmlns:p14="http://schemas.microsoft.com/office/powerpoint/2010/main" val="1478934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46B3D3-221E-4416-9B22-96101BADF002}" type="slidenum">
              <a:rPr kumimoji="1" lang="ja-JP" altLang="en-US" smtClean="0"/>
              <a:t>26</a:t>
            </a:fld>
            <a:endParaRPr kumimoji="1" lang="ja-JP" altLang="en-US"/>
          </a:p>
        </p:txBody>
      </p:sp>
    </p:spTree>
    <p:extLst>
      <p:ext uri="{BB962C8B-B14F-4D97-AF65-F5344CB8AC3E}">
        <p14:creationId xmlns:p14="http://schemas.microsoft.com/office/powerpoint/2010/main" val="1213658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Arial" panose="020B0604020202020204" pitchFamily="34" charset="0"/>
                <a:cs typeface="Arial" panose="020B0604020202020204" pitchFamily="34" charset="0"/>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8CC3ED1F-9DB6-4682-A466-633AE22850D1}" type="datetime1">
              <a:rPr kumimoji="1" lang="ja-JP" altLang="en-US" smtClean="0"/>
              <a:t>2020/1/21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lvl1pPr>
              <a:defRPr sz="1600"/>
            </a:lvl1pPr>
          </a:lstStyle>
          <a:p>
            <a:fld id="{2926F444-8B74-4F2F-867E-9E263B246C4B}" type="slidenum">
              <a:rPr lang="ja-JP" altLang="en-US" smtClean="0"/>
              <a:pPr/>
              <a:t>‹#›</a:t>
            </a:fld>
            <a:endParaRPr lang="ja-JP" altLang="en-US" dirty="0"/>
          </a:p>
        </p:txBody>
      </p:sp>
    </p:spTree>
    <p:extLst>
      <p:ext uri="{BB962C8B-B14F-4D97-AF65-F5344CB8AC3E}">
        <p14:creationId xmlns:p14="http://schemas.microsoft.com/office/powerpoint/2010/main" val="4287773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16A0B1A-2ADA-403E-B39A-31B37A37E522}" type="datetime1">
              <a:rPr kumimoji="1" lang="ja-JP" altLang="en-US" smtClean="0"/>
              <a:t>2020/1/21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530533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FBB49698-D8AC-4A74-B09B-296B476111AB}" type="datetime1">
              <a:rPr kumimoji="1" lang="ja-JP" altLang="en-US" smtClean="0"/>
              <a:t>2020/1/21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2748387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D22E0E7-CE36-4E4B-839D-261E9BBC2145}" type="datetime1">
              <a:rPr kumimoji="1" lang="ja-JP" altLang="en-US" smtClean="0"/>
              <a:t>2020/1/21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46700" y="6356350"/>
            <a:ext cx="2743200" cy="365125"/>
          </a:xfrm>
        </p:spPr>
        <p:txBody>
          <a:bodyPr/>
          <a:lstStyle>
            <a:lvl1pPr>
              <a:defRPr sz="2000" b="1"/>
            </a:lvl1pPr>
          </a:lstStyle>
          <a:p>
            <a:fld id="{2926F444-8B74-4F2F-867E-9E263B246C4B}" type="slidenum">
              <a:rPr lang="ja-JP" altLang="en-US" smtClean="0"/>
              <a:pPr/>
              <a:t>‹#›</a:t>
            </a:fld>
            <a:endParaRPr lang="ja-JP" altLang="en-US" dirty="0"/>
          </a:p>
        </p:txBody>
      </p:sp>
    </p:spTree>
    <p:extLst>
      <p:ext uri="{BB962C8B-B14F-4D97-AF65-F5344CB8AC3E}">
        <p14:creationId xmlns:p14="http://schemas.microsoft.com/office/powerpoint/2010/main" val="3512931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F6A5E8B-AEAD-4860-BBD9-A29A326A3AEF}" type="datetime1">
              <a:rPr kumimoji="1" lang="ja-JP" altLang="en-US" smtClean="0"/>
              <a:t>2020/1/21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194074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F4AA20B9-F880-41D0-8670-14646E34349F}" type="datetime1">
              <a:rPr kumimoji="1" lang="ja-JP" altLang="en-US" smtClean="0"/>
              <a:t>2020/1/21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568141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FD4197E0-103D-4503-AE0C-30C0E3711AF0}" type="datetime1">
              <a:rPr kumimoji="1" lang="ja-JP" altLang="en-US" smtClean="0"/>
              <a:t>2020/1/21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955859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B87D03A5-348B-4C5D-911B-4ED6ACD63C59}" type="datetime1">
              <a:rPr kumimoji="1" lang="ja-JP" altLang="en-US" smtClean="0"/>
              <a:t>2020/1/21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2155176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716B28F-6B11-4031-BF1F-1CF0C8844839}" type="datetime1">
              <a:rPr kumimoji="1" lang="ja-JP" altLang="en-US" smtClean="0"/>
              <a:t>2020/1/21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3852068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09898EF2-CD56-4B93-963D-BCDC94623F1A}" type="datetime1">
              <a:rPr kumimoji="1" lang="ja-JP" altLang="en-US" smtClean="0"/>
              <a:t>2020/1/21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3351756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3F236A7-29A4-43A8-9472-CB092170D546}" type="datetime1">
              <a:rPr kumimoji="1" lang="ja-JP" altLang="en-US" smtClean="0"/>
              <a:t>2020/1/21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1035611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CE87B9-2F56-463C-B618-53AFB1716F0B}" type="datetime1">
              <a:rPr kumimoji="1" lang="ja-JP" altLang="en-US" smtClean="0"/>
              <a:t>2020/1/21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910770" y="6356350"/>
            <a:ext cx="3017520" cy="365125"/>
          </a:xfrm>
          <a:prstGeom prst="rect">
            <a:avLst/>
          </a:prstGeom>
        </p:spPr>
        <p:txBody>
          <a:bodyPr vert="horz" lIns="91440" tIns="45720" rIns="91440" bIns="45720" rtlCol="0" anchor="ctr"/>
          <a:lstStyle>
            <a:lvl1pPr algn="r">
              <a:defRPr sz="1800" b="1">
                <a:solidFill>
                  <a:schemeClr val="tx1">
                    <a:tint val="75000"/>
                  </a:schemeClr>
                </a:solidFill>
              </a:defRPr>
            </a:lvl1pPr>
          </a:lstStyle>
          <a:p>
            <a:fld id="{2926F444-8B74-4F2F-867E-9E263B246C4B}" type="slidenum">
              <a:rPr lang="ja-JP" altLang="en-US" smtClean="0"/>
              <a:pPr/>
              <a:t>‹#›</a:t>
            </a:fld>
            <a:endParaRPr lang="ja-JP" altLang="en-US" dirty="0"/>
          </a:p>
        </p:txBody>
      </p:sp>
    </p:spTree>
    <p:extLst>
      <p:ext uri="{BB962C8B-B14F-4D97-AF65-F5344CB8AC3E}">
        <p14:creationId xmlns:p14="http://schemas.microsoft.com/office/powerpoint/2010/main" val="81317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524000" y="4076700"/>
            <a:ext cx="9144000" cy="1181100"/>
          </a:xfrm>
        </p:spPr>
        <p:txBody>
          <a:bodyPr>
            <a:normAutofit/>
          </a:bodyPr>
          <a:lstStyle/>
          <a:p>
            <a:r>
              <a:rPr lang="en-US" altLang="ja-JP" sz="2800" dirty="0" smtClean="0"/>
              <a:t>1811098 </a:t>
            </a:r>
            <a:r>
              <a:rPr lang="ja-JP" altLang="en-US" sz="2800" dirty="0" smtClean="0"/>
              <a:t>倉地 亮介</a:t>
            </a:r>
            <a:endParaRPr kumimoji="1" lang="ja-JP" altLang="en-US" sz="2800" dirty="0"/>
          </a:p>
        </p:txBody>
      </p:sp>
    </p:spTree>
    <p:extLst>
      <p:ext uri="{BB962C8B-B14F-4D97-AF65-F5344CB8AC3E}">
        <p14:creationId xmlns:p14="http://schemas.microsoft.com/office/powerpoint/2010/main" val="3847230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10</a:t>
            </a:fld>
            <a:endParaRPr lang="ja-JP" altLang="en-US" dirty="0"/>
          </a:p>
        </p:txBody>
      </p:sp>
      <p:sp>
        <p:nvSpPr>
          <p:cNvPr id="12" name="テキスト ボックス 11"/>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5" name="正方形/長方形 14"/>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16" name="正方形/長方形 15"/>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5" name="テキスト ボックス 4"/>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4" name="下矢印 13"/>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834222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Step3</a:t>
            </a:r>
            <a:r>
              <a:rPr kumimoji="1" lang="en-US" altLang="ja-JP" sz="4000" dirty="0" smtClean="0"/>
              <a:t>: </a:t>
            </a:r>
            <a:r>
              <a:rPr kumimoji="1" lang="ja-JP" altLang="en-US" sz="4000" dirty="0" smtClean="0"/>
              <a:t>テストスメルの検出</a:t>
            </a:r>
            <a:endParaRPr kumimoji="1" lang="ja-JP" altLang="en-US" sz="4000" dirty="0"/>
          </a:p>
        </p:txBody>
      </p:sp>
      <p:sp>
        <p:nvSpPr>
          <p:cNvPr id="3" name="コンテンツ プレースホルダー 2"/>
          <p:cNvSpPr>
            <a:spLocks noGrp="1"/>
          </p:cNvSpPr>
          <p:nvPr>
            <p:ph idx="1"/>
          </p:nvPr>
        </p:nvSpPr>
        <p:spPr>
          <a:xfrm>
            <a:off x="838200" y="182562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11</a:t>
            </a:fld>
            <a:endParaRPr lang="ja-JP" altLang="en-US" dirty="0"/>
          </a:p>
        </p:txBody>
      </p:sp>
      <p:sp>
        <p:nvSpPr>
          <p:cNvPr id="5" name="正方形/長方形 4"/>
          <p:cNvSpPr/>
          <p:nvPr/>
        </p:nvSpPr>
        <p:spPr>
          <a:xfrm>
            <a:off x="838200" y="3721755"/>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4402842"/>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9" name="表 8"/>
          <p:cNvGraphicFramePr>
            <a:graphicFrameLocks noGrp="1"/>
          </p:cNvGraphicFramePr>
          <p:nvPr>
            <p:extLst>
              <p:ext uri="{D42A27DB-BD31-4B8C-83A1-F6EECF244321}">
                <p14:modId xmlns:p14="http://schemas.microsoft.com/office/powerpoint/2010/main" val="597303626"/>
              </p:ext>
            </p:extLst>
          </p:nvPr>
        </p:nvGraphicFramePr>
        <p:xfrm>
          <a:off x="7543339" y="4020157"/>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7" name="角丸四角形 6"/>
          <p:cNvSpPr/>
          <p:nvPr/>
        </p:nvSpPr>
        <p:spPr>
          <a:xfrm>
            <a:off x="4381500" y="3998460"/>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644128"/>
            <a:ext cx="445604" cy="445604"/>
          </a:xfrm>
          <a:prstGeom prst="rect">
            <a:avLst/>
          </a:prstGeom>
        </p:spPr>
      </p:pic>
      <p:sp>
        <p:nvSpPr>
          <p:cNvPr id="12" name="角丸四角形 11"/>
          <p:cNvSpPr/>
          <p:nvPr/>
        </p:nvSpPr>
        <p:spPr>
          <a:xfrm>
            <a:off x="1297971" y="5163599"/>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5178510"/>
            <a:ext cx="445604" cy="445604"/>
          </a:xfrm>
          <a:prstGeom prst="rect">
            <a:avLst/>
          </a:prstGeom>
        </p:spPr>
      </p:pic>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636464"/>
            <a:ext cx="445604" cy="445604"/>
          </a:xfrm>
          <a:prstGeom prst="rect">
            <a:avLst/>
          </a:prstGeom>
        </p:spPr>
      </p:pic>
      <p:sp>
        <p:nvSpPr>
          <p:cNvPr id="14" name="テキスト ボックス 13"/>
          <p:cNvSpPr txBox="1"/>
          <p:nvPr/>
        </p:nvSpPr>
        <p:spPr>
          <a:xfrm>
            <a:off x="2801281" y="6138802"/>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03333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77550" cy="1325563"/>
          </a:xfrm>
        </p:spPr>
        <p:txBody>
          <a:bodyPr>
            <a:normAutofit/>
          </a:bodyPr>
          <a:lstStyle/>
          <a:p>
            <a:r>
              <a:rPr lang="en-US" altLang="ja-JP" sz="4000" b="1" dirty="0" smtClean="0"/>
              <a:t>Step4</a:t>
            </a:r>
            <a:r>
              <a:rPr lang="en-US" altLang="ja-JP" sz="4000" dirty="0" smtClean="0"/>
              <a:t>: </a:t>
            </a:r>
            <a:r>
              <a:rPr lang="ja-JP" altLang="en-US" sz="4000" dirty="0" smtClean="0"/>
              <a:t>推薦されるテストスイートの順位付け</a:t>
            </a:r>
            <a:endParaRPr kumimoji="1" lang="ja-JP" altLang="en-US" sz="4000" dirty="0"/>
          </a:p>
        </p:txBody>
      </p:sp>
      <p:sp>
        <p:nvSpPr>
          <p:cNvPr id="3"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12</a:t>
            </a:fld>
            <a:endParaRPr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(Stpe1)</a:t>
            </a:r>
          </a:p>
        </p:txBody>
      </p:sp>
      <p:sp>
        <p:nvSpPr>
          <p:cNvPr id="7" name="テキスト ボックス 6"/>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9" name="角丸四角形 8"/>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(Stpe3)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11" name="二等辺三角形 10"/>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2" name="フローチャート: 代替処理 11"/>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52477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err="1" smtClean="0"/>
              <a:t>SuiteRec</a:t>
            </a:r>
            <a:r>
              <a:rPr lang="ja-JP" altLang="en-US" sz="4000" dirty="0" smtClean="0"/>
              <a:t>の</a:t>
            </a:r>
            <a:r>
              <a:rPr lang="ja-JP" altLang="en-US" sz="4000" dirty="0"/>
              <a:t>インターフェス</a:t>
            </a:r>
            <a:endParaRPr kumimoji="1" lang="ja-JP" altLang="en-US" sz="4000"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13</a:t>
            </a:fld>
            <a:endParaRPr lang="ja-JP" altLang="en-US" dirty="0"/>
          </a:p>
        </p:txBody>
      </p:sp>
      <p:pic>
        <p:nvPicPr>
          <p:cNvPr id="5" name="図 4"/>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6" name="コンテンツ プレースホルダー 2"/>
          <p:cNvSpPr txBox="1">
            <a:spLocks/>
          </p:cNvSpPr>
          <p:nvPr/>
        </p:nvSpPr>
        <p:spPr>
          <a:xfrm>
            <a:off x="8227944" y="1986591"/>
            <a:ext cx="3535018" cy="387310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30000"/>
              </a:lnSpc>
              <a:buClr>
                <a:schemeClr val="tx1"/>
              </a:buClr>
              <a:buFont typeface="+mj-ea"/>
              <a:buAutoNum type="circleNumDbPlain"/>
            </a:pPr>
            <a:r>
              <a:rPr lang="ja-JP" altLang="en-US" sz="3200" dirty="0" smtClean="0"/>
              <a:t>入力コード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類似度</a:t>
            </a:r>
            <a:r>
              <a:rPr lang="en-US" altLang="ja-JP" sz="3200" dirty="0" smtClean="0"/>
              <a:t>(UPI)</a:t>
            </a:r>
          </a:p>
          <a:p>
            <a:pPr marL="514350" indent="-514350">
              <a:lnSpc>
                <a:spcPct val="130000"/>
              </a:lnSpc>
              <a:buClr>
                <a:schemeClr val="tx1"/>
              </a:buClr>
              <a:buFont typeface="+mj-ea"/>
              <a:buAutoNum type="circleNumDbPlain"/>
            </a:pPr>
            <a:r>
              <a:rPr lang="ja-JP" altLang="en-US" sz="3200" dirty="0" smtClean="0"/>
              <a:t>テストスメル</a:t>
            </a:r>
            <a:endParaRPr lang="en-US" altLang="ja-JP" sz="3200" dirty="0" smtClean="0"/>
          </a:p>
          <a:p>
            <a:pPr marL="514350" indent="-514350">
              <a:lnSpc>
                <a:spcPct val="130000"/>
              </a:lnSpc>
              <a:buClr>
                <a:schemeClr val="tx1"/>
              </a:buClr>
              <a:buFont typeface="+mj-ea"/>
              <a:buAutoNum type="circleNumDbPlain"/>
            </a:pPr>
            <a:r>
              <a:rPr lang="ja-JP" altLang="en-US" sz="3200" dirty="0" smtClean="0"/>
              <a:t>テストスイート</a:t>
            </a:r>
            <a:endParaRPr lang="ja-JP" altLang="en-US" sz="3200" dirty="0"/>
          </a:p>
        </p:txBody>
      </p:sp>
      <p:sp>
        <p:nvSpPr>
          <p:cNvPr id="7" name="楕円 6"/>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1" name="楕円 10"/>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1595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評価</a:t>
            </a:r>
            <a:r>
              <a:rPr lang="ja-JP" altLang="en-US" dirty="0"/>
              <a:t>実験</a:t>
            </a:r>
            <a:endParaRPr kumimoji="1" lang="ja-JP" altLang="en-US" dirty="0"/>
          </a:p>
        </p:txBody>
      </p:sp>
      <p:sp>
        <p:nvSpPr>
          <p:cNvPr id="3"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600" dirty="0" smtClean="0"/>
          </a:p>
          <a:p>
            <a:pPr lvl="1"/>
            <a:r>
              <a:rPr lang="en-US" altLang="ja-JP" dirty="0" err="1" smtClean="0"/>
              <a:t>SuiteRec</a:t>
            </a:r>
            <a:r>
              <a:rPr lang="ja-JP" altLang="en-US" dirty="0" smtClean="0"/>
              <a:t>を</a:t>
            </a:r>
            <a:r>
              <a:rPr lang="ja-JP" altLang="en-US" dirty="0"/>
              <a:t>使用した場合とそうでない場合で被験者が作成したテストコード比較する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14</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3988679560"/>
              </p:ext>
            </p:extLst>
          </p:nvPr>
        </p:nvGraphicFramePr>
        <p:xfrm>
          <a:off x="1662201" y="2820119"/>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792566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リサーチクエスチョン</a:t>
            </a:r>
            <a:r>
              <a:rPr lang="en-US" altLang="ja-JP" dirty="0" smtClean="0"/>
              <a:t>(RQ)</a:t>
            </a:r>
            <a:endParaRPr kumimoji="1" lang="ja-JP" altLang="en-US" dirty="0"/>
          </a:p>
        </p:txBody>
      </p:sp>
      <p:sp>
        <p:nvSpPr>
          <p:cNvPr id="3"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a:t>
            </a:r>
            <a:r>
              <a:rPr lang="ja-JP" altLang="en-US" dirty="0" smtClean="0"/>
              <a:t>カバレッジを</a:t>
            </a:r>
            <a:r>
              <a:rPr lang="ja-JP" altLang="en-US" dirty="0" smtClean="0"/>
              <a:t>持つテストコードの作成</a:t>
            </a:r>
            <a:r>
              <a:rPr lang="en-US" altLang="ja-JP" dirty="0" smtClean="0"/>
              <a:t/>
            </a:r>
            <a:br>
              <a:rPr lang="en-US" altLang="ja-JP" dirty="0" smtClean="0"/>
            </a:br>
            <a:r>
              <a:rPr lang="en-US" altLang="ja-JP" dirty="0" smtClean="0"/>
              <a:t>         </a:t>
            </a:r>
            <a:r>
              <a:rPr lang="ja-JP" altLang="en-US" dirty="0" smtClean="0"/>
              <a:t>を</a:t>
            </a:r>
            <a:r>
              <a:rPr lang="ja-JP" altLang="en-US" dirty="0" smtClean="0"/>
              <a:t>支援できるか</a:t>
            </a:r>
            <a:r>
              <a:rPr lang="ja-JP" altLang="en-US" dirty="0" smtClean="0"/>
              <a:t>？</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a:t>
            </a:r>
            <a:r>
              <a:rPr lang="ja-JP" altLang="en-US" dirty="0" smtClean="0"/>
              <a:t>作成時間を削減できるか</a:t>
            </a:r>
            <a:r>
              <a:rPr lang="ja-JP" altLang="en-US" dirty="0" smtClean="0"/>
              <a:t>？</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a:t>
            </a:r>
            <a:r>
              <a:rPr lang="ja-JP" altLang="en-US" dirty="0" smtClean="0"/>
              <a:t>を</a:t>
            </a:r>
            <a:r>
              <a:rPr lang="ja-JP" altLang="en-US" dirty="0" smtClean="0"/>
              <a:t>支援できる</a:t>
            </a:r>
            <a:r>
              <a:rPr lang="ja-JP" altLang="en-US" dirty="0" smtClean="0"/>
              <a:t>か</a:t>
            </a:r>
            <a:r>
              <a:rPr lang="ja-JP" altLang="en-US" dirty="0" smtClean="0"/>
              <a:t>？</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a:t>
            </a:r>
            <a:r>
              <a:rPr lang="ja-JP" altLang="en-US" dirty="0" smtClean="0"/>
              <a:t>利用</a:t>
            </a:r>
            <a:r>
              <a:rPr lang="ja-JP" altLang="en-US" dirty="0" smtClean="0"/>
              <a:t>は、開発者</a:t>
            </a:r>
            <a:r>
              <a:rPr lang="ja-JP" altLang="en-US" dirty="0" smtClean="0"/>
              <a:t>のテストコード作成</a:t>
            </a:r>
            <a:r>
              <a:rPr lang="ja-JP" altLang="en-US" dirty="0" smtClean="0"/>
              <a:t>タスクの</a:t>
            </a:r>
            <a:r>
              <a:rPr lang="en-US" altLang="ja-JP" dirty="0" smtClean="0"/>
              <a:t/>
            </a:r>
            <a:br>
              <a:rPr lang="en-US" altLang="ja-JP" dirty="0" smtClean="0"/>
            </a:br>
            <a:r>
              <a:rPr lang="en-US" altLang="ja-JP" dirty="0" smtClean="0"/>
              <a:t>         </a:t>
            </a:r>
            <a:r>
              <a:rPr lang="ja-JP" altLang="en-US" dirty="0" smtClean="0"/>
              <a:t>認識</a:t>
            </a:r>
            <a:r>
              <a:rPr lang="ja-JP" altLang="en-US" dirty="0" smtClean="0"/>
              <a:t>にどう影響するか？</a:t>
            </a:r>
            <a:endParaRPr lang="en-US" altLang="ja-JP" dirty="0" smtClean="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15</a:t>
            </a:fld>
            <a:endParaRPr lang="ja-JP" altLang="en-US" dirty="0"/>
          </a:p>
        </p:txBody>
      </p:sp>
    </p:spTree>
    <p:extLst>
      <p:ext uri="{BB962C8B-B14F-4D97-AF65-F5344CB8AC3E}">
        <p14:creationId xmlns:p14="http://schemas.microsoft.com/office/powerpoint/2010/main" val="11793540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RQ1.</a:t>
            </a:r>
            <a:r>
              <a:rPr kumimoji="1" lang="en-US" altLang="ja-JP" sz="4000" dirty="0" smtClean="0"/>
              <a:t> </a:t>
            </a:r>
            <a:r>
              <a:rPr lang="en-US" altLang="ja-JP" sz="4000" dirty="0" err="1" smtClean="0"/>
              <a:t>SuiteRec</a:t>
            </a:r>
            <a:r>
              <a:rPr lang="ja-JP" altLang="en-US" sz="4000" dirty="0" smtClean="0"/>
              <a:t>は</a:t>
            </a:r>
            <a:r>
              <a:rPr lang="ja-JP" altLang="en-US" sz="4000" dirty="0"/>
              <a:t>、</a:t>
            </a:r>
            <a:r>
              <a:rPr lang="ja-JP" altLang="en-US" sz="4000" dirty="0" smtClean="0"/>
              <a:t>高い</a:t>
            </a:r>
            <a:r>
              <a:rPr lang="ja-JP" altLang="en-US" sz="4000" dirty="0" smtClean="0"/>
              <a:t>カバレッジを</a:t>
            </a:r>
            <a:r>
              <a:rPr lang="ja-JP" altLang="en-US" sz="4000" dirty="0" smtClean="0"/>
              <a:t>持つ</a:t>
            </a:r>
            <a:r>
              <a:rPr lang="en-US" altLang="ja-JP" sz="4000" dirty="0"/>
              <a:t/>
            </a:r>
            <a:br>
              <a:rPr lang="en-US" altLang="ja-JP" sz="4000" dirty="0"/>
            </a:br>
            <a:r>
              <a:rPr lang="ja-JP" altLang="en-US" sz="4000" dirty="0" smtClean="0"/>
              <a:t>テストコード</a:t>
            </a:r>
            <a:r>
              <a:rPr lang="ja-JP" altLang="en-US" sz="4000" dirty="0" smtClean="0"/>
              <a:t>の作成を支援できるか？</a:t>
            </a:r>
            <a:endParaRPr kumimoji="1" lang="ja-JP" altLang="en-US" sz="4000" dirty="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16</a:t>
            </a:fld>
            <a:endParaRPr lang="ja-JP" altLang="en-US" dirty="0"/>
          </a:p>
        </p:txBody>
      </p:sp>
      <p:graphicFrame>
        <p:nvGraphicFramePr>
          <p:cNvPr id="5" name="コンテンツ プレースホルダー 9"/>
          <p:cNvGraphicFramePr>
            <a:graphicFrameLocks/>
          </p:cNvGraphicFramePr>
          <p:nvPr>
            <p:extLst>
              <p:ext uri="{D42A27DB-BD31-4B8C-83A1-F6EECF244321}">
                <p14:modId xmlns:p14="http://schemas.microsoft.com/office/powerpoint/2010/main" val="3650662022"/>
              </p:ext>
            </p:extLst>
          </p:nvPr>
        </p:nvGraphicFramePr>
        <p:xfrm>
          <a:off x="6139321" y="1690688"/>
          <a:ext cx="4921200" cy="30407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049888495"/>
              </p:ext>
            </p:extLst>
          </p:nvPr>
        </p:nvGraphicFramePr>
        <p:xfrm>
          <a:off x="996779" y="1690689"/>
          <a:ext cx="5073771" cy="3040741"/>
        </p:xfrm>
        <a:graphic>
          <a:graphicData uri="http://schemas.openxmlformats.org/drawingml/2006/chart">
            <c:chart xmlns:c="http://schemas.openxmlformats.org/drawingml/2006/chart" xmlns:r="http://schemas.openxmlformats.org/officeDocument/2006/relationships" r:id="rId3"/>
          </a:graphicData>
        </a:graphic>
      </p:graphicFrame>
      <p:sp>
        <p:nvSpPr>
          <p:cNvPr id="7" name="正方形/長方形 6">
            <a:extLst>
              <a:ext uri="{FF2B5EF4-FFF2-40B4-BE49-F238E27FC236}">
                <a16:creationId xmlns:a16="http://schemas.microsoft.com/office/drawing/2014/main" id="{6AC3A437-2595-FF4C-A6C9-E07DCFC518E1}"/>
              </a:ext>
            </a:extLst>
          </p:cNvPr>
          <p:cNvSpPr/>
          <p:nvPr/>
        </p:nvSpPr>
        <p:spPr>
          <a:xfrm>
            <a:off x="5124229"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5269371"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3" name="角丸四角形 12"/>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a:t>
            </a:r>
            <a:r>
              <a:rPr lang="ja-JP" altLang="en-US" sz="2800" dirty="0" smtClean="0">
                <a:latin typeface="メイリオ" panose="020B0604030504040204" pitchFamily="50" charset="-128"/>
                <a:ea typeface="メイリオ" panose="020B0604030504040204" pitchFamily="50" charset="-128"/>
              </a:rPr>
              <a:t>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smtClean="0">
                <a:latin typeface="メイリオ" panose="020B0604030504040204" pitchFamily="50" charset="-128"/>
                <a:ea typeface="メイリオ" panose="020B0604030504040204" pitchFamily="50" charset="-128"/>
              </a:rPr>
              <a:t>を向上するのに役立つ可能性がある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338189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b="1" dirty="0" smtClean="0"/>
              <a:t>RQ2.</a:t>
            </a:r>
            <a:r>
              <a:rPr lang="en-US" altLang="ja-JP" sz="4000" dirty="0" smtClean="0"/>
              <a:t> </a:t>
            </a:r>
            <a:r>
              <a:rPr lang="en-US" altLang="ja-JP" sz="4000" dirty="0" err="1" smtClean="0"/>
              <a:t>SuiteRec</a:t>
            </a:r>
            <a:r>
              <a:rPr lang="ja-JP" altLang="en-US" sz="4000" dirty="0" smtClean="0"/>
              <a:t>は、テストコード</a:t>
            </a:r>
            <a:r>
              <a:rPr lang="ja-JP" altLang="en-US" sz="4000" dirty="0" smtClean="0"/>
              <a:t>作成</a:t>
            </a:r>
            <a:r>
              <a:rPr lang="ja-JP" altLang="en-US" sz="4000" dirty="0" smtClean="0"/>
              <a:t>を</a:t>
            </a:r>
            <a:r>
              <a:rPr lang="ja-JP" altLang="en-US" sz="4000" dirty="0"/>
              <a:t>削減</a:t>
            </a:r>
            <a:r>
              <a:rPr lang="ja-JP" altLang="en-US" sz="4000" dirty="0" smtClean="0"/>
              <a:t>できる</a:t>
            </a:r>
            <a:r>
              <a:rPr lang="ja-JP" altLang="en-US" sz="4000" dirty="0" smtClean="0"/>
              <a:t>か？</a:t>
            </a:r>
            <a:endParaRPr kumimoji="1" lang="ja-JP" altLang="en-US" sz="4000" dirty="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17</a:t>
            </a:fld>
            <a:endParaRPr lang="ja-JP" altLang="en-US" dirty="0"/>
          </a:p>
        </p:txBody>
      </p:sp>
      <mc:AlternateContent xmlns:mc="http://schemas.openxmlformats.org/markup-compatibility/2006">
        <mc:Choice xmlns:cx="http://schemas.microsoft.com/office/drawing/2014/chartex" Requires="cx">
          <p:graphicFrame>
            <p:nvGraphicFramePr>
              <p:cNvPr id="5" name="グラフ 4"/>
              <p:cNvGraphicFramePr/>
              <p:nvPr>
                <p:extLst>
                  <p:ext uri="{D42A27DB-BD31-4B8C-83A1-F6EECF244321}">
                    <p14:modId xmlns:p14="http://schemas.microsoft.com/office/powerpoint/2010/main" val="44387576"/>
                  </p:ext>
                </p:extLst>
              </p:nvPr>
            </p:nvGraphicFramePr>
            <p:xfrm>
              <a:off x="1140278" y="1577524"/>
              <a:ext cx="5197928" cy="3768724"/>
            </p:xfrm>
            <a:graphic>
              <a:graphicData uri="http://schemas.microsoft.com/office/drawing/2014/chartex">
                <c:chart xmlns:c="http://schemas.openxmlformats.org/drawingml/2006/chart" xmlns:r="http://schemas.openxmlformats.org/officeDocument/2006/relationships" r:id="rId2"/>
              </a:graphicData>
            </a:graphic>
          </p:graphicFrame>
        </mc:Choice>
        <mc:Fallback>
          <p:pic>
            <p:nvPicPr>
              <p:cNvPr id="5" name="グラフ 4"/>
              <p:cNvPicPr>
                <a:picLocks noGrp="1" noRot="1" noChangeAspect="1" noMove="1" noResize="1" noEditPoints="1" noAdjustHandles="1" noChangeArrowheads="1" noChangeShapeType="1"/>
              </p:cNvPicPr>
              <p:nvPr/>
            </p:nvPicPr>
            <p:blipFill>
              <a:blip r:embed="rId3"/>
              <a:stretch>
                <a:fillRect/>
              </a:stretch>
            </p:blipFill>
            <p:spPr>
              <a:xfrm>
                <a:off x="1140278" y="1577524"/>
                <a:ext cx="5197928" cy="3768724"/>
              </a:xfrm>
              <a:prstGeom prst="rect">
                <a:avLst/>
              </a:prstGeom>
            </p:spPr>
          </p:pic>
        </mc:Fallback>
      </mc:AlternateContent>
      <p:sp>
        <p:nvSpPr>
          <p:cNvPr id="6" name="角丸四角形 5"/>
          <p:cNvSpPr/>
          <p:nvPr/>
        </p:nvSpPr>
        <p:spPr>
          <a:xfrm>
            <a:off x="1612901" y="5346248"/>
            <a:ext cx="92011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a:t>
            </a:r>
            <a:r>
              <a:rPr lang="ja-JP" altLang="en-US" sz="2800" dirty="0" smtClean="0">
                <a:latin typeface="メイリオ" panose="020B0604030504040204" pitchFamily="50" charset="-128"/>
                <a:ea typeface="メイリオ" panose="020B0604030504040204" pitchFamily="50" charset="-128"/>
              </a:rPr>
              <a:t>されたコードを理解し編集が必要</a:t>
            </a:r>
            <a:r>
              <a:rPr lang="ja-JP" altLang="en-US" sz="2800" dirty="0" smtClean="0">
                <a:latin typeface="メイリオ" panose="020B0604030504040204" pitchFamily="50" charset="-128"/>
                <a:ea typeface="メイリオ" panose="020B0604030504040204" pitchFamily="50" charset="-128"/>
              </a:rPr>
              <a:t>なので、開発者はテストコード</a:t>
            </a:r>
            <a:r>
              <a:rPr lang="ja-JP" altLang="en-US" sz="2800" dirty="0" smtClean="0">
                <a:latin typeface="メイリオ" panose="020B0604030504040204" pitchFamily="50" charset="-128"/>
                <a:ea typeface="メイリオ" panose="020B0604030504040204" pitchFamily="50" charset="-128"/>
              </a:rPr>
              <a:t>作成に多くの時間を費やす可能性がある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649764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rPr>
              <a:t>使用した</a:t>
            </a:r>
            <a:r>
              <a:rPr lang="ja-JP" altLang="en-US" sz="2000" dirty="0" smtClean="0">
                <a:latin typeface="メイリオ" panose="020B0604030504040204" pitchFamily="50" charset="-128"/>
                <a:ea typeface="メイリオ" panose="020B0604030504040204" pitchFamily="50" charset="-128"/>
              </a:rPr>
              <a:t>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a:t>
            </a:r>
            <a:r>
              <a:rPr lang="ja-JP" altLang="en-US" sz="2000" dirty="0" smtClean="0">
                <a:latin typeface="メイリオ" panose="020B0604030504040204" pitchFamily="50" charset="-128"/>
                <a:ea typeface="メイリオ" panose="020B0604030504040204" pitchFamily="50" charset="-128"/>
              </a:rPr>
              <a:t>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一方</a:t>
            </a:r>
            <a:r>
              <a:rPr lang="ja-JP" altLang="en-US" sz="2000" dirty="0" smtClean="0">
                <a:latin typeface="メイリオ" panose="020B0604030504040204" pitchFamily="50" charset="-128"/>
                <a:ea typeface="メイリオ" panose="020B0604030504040204" pitchFamily="50" charset="-128"/>
              </a:rPr>
              <a:t>で、</a:t>
            </a: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rPr>
              <a:t>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多くの開発者は無駄なテストを作成するのに多くの時間を費やした可能性がある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10" name="正方形/長方形 9">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5013662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922000" cy="1325563"/>
          </a:xfrm>
        </p:spPr>
        <p:txBody>
          <a:bodyPr>
            <a:normAutofit/>
          </a:bodyPr>
          <a:lstStyle/>
          <a:p>
            <a:r>
              <a:rPr lang="en-US" altLang="ja-JP" sz="4000" b="1" dirty="0" smtClean="0"/>
              <a:t>RQ3.</a:t>
            </a:r>
            <a:r>
              <a:rPr lang="en-US" altLang="ja-JP" sz="4000" dirty="0" smtClean="0"/>
              <a:t> </a:t>
            </a:r>
            <a:r>
              <a:rPr lang="en-US" altLang="ja-JP" sz="4000" dirty="0" err="1" smtClean="0"/>
              <a:t>SuiteRec</a:t>
            </a:r>
            <a:r>
              <a:rPr lang="ja-JP" altLang="en-US" sz="4000" dirty="0" smtClean="0"/>
              <a:t>は、テストスメルの数が少ない</a:t>
            </a:r>
            <a:r>
              <a:rPr lang="ja-JP" altLang="en-US" sz="4000" dirty="0" smtClean="0"/>
              <a:t>テストコード</a:t>
            </a:r>
            <a:r>
              <a:rPr lang="ja-JP" altLang="en-US" sz="4000" dirty="0" smtClean="0"/>
              <a:t>の作成を支援できるか？</a:t>
            </a:r>
            <a:endParaRPr kumimoji="1" lang="ja-JP" altLang="en-US" sz="4000" dirty="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18</a:t>
            </a:fld>
            <a:endParaRPr lang="ja-JP" altLang="en-US" dirty="0"/>
          </a:p>
        </p:txBody>
      </p:sp>
      <p:graphicFrame>
        <p:nvGraphicFramePr>
          <p:cNvPr id="5" name="コンテンツ プレースホルダー 5"/>
          <p:cNvGraphicFramePr>
            <a:graphicFrameLocks noGrp="1"/>
          </p:cNvGraphicFramePr>
          <p:nvPr>
            <p:ph idx="1"/>
            <p:extLst>
              <p:ext uri="{D42A27DB-BD31-4B8C-83A1-F6EECF244321}">
                <p14:modId xmlns:p14="http://schemas.microsoft.com/office/powerpoint/2010/main" val="980344917"/>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2"/>
          </a:graphicData>
        </a:graphic>
      </p:graphicFrame>
      <p:sp>
        <p:nvSpPr>
          <p:cNvPr id="6" name="テキスト ボックス 5"/>
          <p:cNvSpPr txBox="1"/>
          <p:nvPr/>
        </p:nvSpPr>
        <p:spPr>
          <a:xfrm>
            <a:off x="5962650" y="2215540"/>
            <a:ext cx="5645150"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a:t>
            </a:r>
            <a:r>
              <a:rPr kumimoji="1" lang="ja-JP" altLang="en-US" sz="2000" dirty="0" smtClean="0">
                <a:latin typeface="メイリオ" panose="020B0604030504040204" pitchFamily="50" charset="-128"/>
                <a:ea typeface="メイリオ" panose="020B0604030504040204" pitchFamily="50" charset="-128"/>
              </a:rPr>
              <a:t>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a:t>
            </a:r>
            <a:r>
              <a:rPr lang="ja-JP" altLang="en-US" sz="2000" dirty="0" smtClean="0">
                <a:latin typeface="メイリオ" panose="020B0604030504040204" pitchFamily="50" charset="-128"/>
                <a:ea typeface="メイリオ" panose="020B0604030504040204" pitchFamily="50" charset="-128"/>
              </a:rPr>
              <a:t>場合</a:t>
            </a:r>
            <a:r>
              <a:rPr lang="ja-JP" altLang="en-US" sz="2000" dirty="0" smtClean="0">
                <a:latin typeface="メイリオ" panose="020B0604030504040204" pitchFamily="50" charset="-128"/>
                <a:ea typeface="メイリオ" panose="020B0604030504040204" pitchFamily="50" charset="-128"/>
              </a:rPr>
              <a:t>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7" name="角丸四角形 6"/>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a:t>
            </a:r>
            <a:r>
              <a:rPr lang="ja-JP" altLang="en-US" sz="2800" dirty="0" smtClean="0">
                <a:latin typeface="メイリオ" panose="020B0604030504040204" pitchFamily="50" charset="-128"/>
                <a:ea typeface="メイリオ" panose="020B0604030504040204" pitchFamily="50" charset="-128"/>
              </a:rPr>
              <a:t>は、推薦される</a:t>
            </a:r>
            <a:r>
              <a:rPr lang="ja-JP" altLang="en-US" sz="2800" dirty="0" smtClean="0">
                <a:latin typeface="メイリオ" panose="020B0604030504040204" pitchFamily="50" charset="-128"/>
                <a:ea typeface="メイリオ" panose="020B0604030504040204" pitchFamily="50" charset="-128"/>
              </a:rPr>
              <a:t>高品質のテストスイートを参考にすることで品質の高いテストコードを作成できる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10" name="正方形/長方形 9">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5970685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439400" cy="1325563"/>
          </a:xfrm>
        </p:spPr>
        <p:txBody>
          <a:bodyPr>
            <a:normAutofit fontScale="90000"/>
          </a:bodyPr>
          <a:lstStyle/>
          <a:p>
            <a:r>
              <a:rPr lang="en-US" altLang="ja-JP" b="1" dirty="0" smtClean="0"/>
              <a:t>RQ4.</a:t>
            </a:r>
            <a:r>
              <a:rPr lang="en-US" altLang="ja-JP" dirty="0" smtClean="0"/>
              <a:t> </a:t>
            </a:r>
            <a:r>
              <a:rPr lang="en-US" altLang="ja-JP" dirty="0" err="1" smtClean="0"/>
              <a:t>SuiteRec</a:t>
            </a:r>
            <a:r>
              <a:rPr lang="ja-JP" altLang="en-US" dirty="0" smtClean="0"/>
              <a:t>の</a:t>
            </a:r>
            <a:r>
              <a:rPr lang="ja-JP" altLang="en-US" dirty="0" smtClean="0"/>
              <a:t>利用</a:t>
            </a:r>
            <a:r>
              <a:rPr lang="ja-JP" altLang="en-US" dirty="0" smtClean="0"/>
              <a:t>は、開発者</a:t>
            </a:r>
            <a:r>
              <a:rPr lang="ja-JP" altLang="en-US" dirty="0" smtClean="0"/>
              <a:t>のテストコード作成タスクの認識にどう影響するか？</a:t>
            </a:r>
            <a:endParaRPr kumimoji="1" lang="ja-JP" altLang="en-US" dirty="0"/>
          </a:p>
        </p:txBody>
      </p:sp>
      <p:sp>
        <p:nvSpPr>
          <p:cNvPr id="3" name="コンテンツ プレースホルダー 2"/>
          <p:cNvSpPr>
            <a:spLocks noGrp="1"/>
          </p:cNvSpPr>
          <p:nvPr>
            <p:ph idx="1"/>
          </p:nvPr>
        </p:nvSpPr>
        <p:spPr>
          <a:xfrm>
            <a:off x="838199" y="1792882"/>
            <a:ext cx="10515600" cy="517525"/>
          </a:xfrm>
        </p:spPr>
        <p:txBody>
          <a:bodyPr/>
          <a:lstStyle/>
          <a:p>
            <a:pPr>
              <a:buClr>
                <a:schemeClr val="tx2"/>
              </a:buClr>
              <a:buFont typeface="Wingdings" panose="05000000000000000000" pitchFamily="2" charset="2"/>
              <a:buChar char="l"/>
            </a:pPr>
            <a:r>
              <a:rPr lang="ja-JP" altLang="en-US" dirty="0"/>
              <a:t>被験者</a:t>
            </a:r>
            <a:r>
              <a:rPr lang="ja-JP" altLang="en-US" dirty="0" smtClean="0"/>
              <a:t>に実験タスク終了後にアンケートを実施した</a:t>
            </a:r>
            <a:endParaRPr lang="en-US" altLang="ja-JP" dirty="0" smtClean="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19</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159499721"/>
              </p:ext>
            </p:extLst>
          </p:nvPr>
        </p:nvGraphicFramePr>
        <p:xfrm>
          <a:off x="838200" y="2451497"/>
          <a:ext cx="10515599" cy="3622674"/>
        </p:xfrm>
        <a:graphic>
          <a:graphicData uri="http://schemas.openxmlformats.org/drawingml/2006/table">
            <a:tbl>
              <a:tblPr firstRow="1" bandRow="1">
                <a:tableStyleId>{B301B821-A1FF-4177-AEE7-76D212191A09}</a:tableStyleId>
              </a:tblPr>
              <a:tblGrid>
                <a:gridCol w="685800">
                  <a:extLst>
                    <a:ext uri="{9D8B030D-6E8A-4147-A177-3AD203B41FA5}">
                      <a16:colId xmlns:a16="http://schemas.microsoft.com/office/drawing/2014/main" val="1740428667"/>
                    </a:ext>
                  </a:extLst>
                </a:gridCol>
                <a:gridCol w="6092648">
                  <a:extLst>
                    <a:ext uri="{9D8B030D-6E8A-4147-A177-3AD203B41FA5}">
                      <a16:colId xmlns:a16="http://schemas.microsoft.com/office/drawing/2014/main" val="1687100423"/>
                    </a:ext>
                  </a:extLst>
                </a:gridCol>
                <a:gridCol w="729066">
                  <a:extLst>
                    <a:ext uri="{9D8B030D-6E8A-4147-A177-3AD203B41FA5}">
                      <a16:colId xmlns:a16="http://schemas.microsoft.com/office/drawing/2014/main" val="1844552685"/>
                    </a:ext>
                  </a:extLst>
                </a:gridCol>
                <a:gridCol w="776515">
                  <a:extLst>
                    <a:ext uri="{9D8B030D-6E8A-4147-A177-3AD203B41FA5}">
                      <a16:colId xmlns:a16="http://schemas.microsoft.com/office/drawing/2014/main" val="3240693190"/>
                    </a:ext>
                  </a:extLst>
                </a:gridCol>
                <a:gridCol w="762000">
                  <a:extLst>
                    <a:ext uri="{9D8B030D-6E8A-4147-A177-3AD203B41FA5}">
                      <a16:colId xmlns:a16="http://schemas.microsoft.com/office/drawing/2014/main" val="510230951"/>
                    </a:ext>
                  </a:extLst>
                </a:gridCol>
                <a:gridCol w="762000">
                  <a:extLst>
                    <a:ext uri="{9D8B030D-6E8A-4147-A177-3AD203B41FA5}">
                      <a16:colId xmlns:a16="http://schemas.microsoft.com/office/drawing/2014/main" val="477527568"/>
                    </a:ext>
                  </a:extLst>
                </a:gridCol>
                <a:gridCol w="707570">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2000" dirty="0" smtClean="0">
                          <a:latin typeface="メイリオ" panose="020B0604030504040204" pitchFamily="50" charset="-128"/>
                          <a:ea typeface="メイリオ" panose="020B0604030504040204" pitchFamily="50" charset="-128"/>
                        </a:rPr>
                        <a:t>テストコードの記述は簡単でした</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テストコードの記述は簡単でした</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5079343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研究内容</a:t>
            </a:r>
            <a:endParaRPr kumimoji="1" lang="ja-JP" altLang="en-US" dirty="0"/>
          </a:p>
        </p:txBody>
      </p:sp>
      <p:sp>
        <p:nvSpPr>
          <p:cNvPr id="3" name="コンテンツ プレースホルダー 2"/>
          <p:cNvSpPr>
            <a:spLocks noGrp="1"/>
          </p:cNvSpPr>
          <p:nvPr>
            <p:ph idx="1"/>
          </p:nvPr>
        </p:nvSpPr>
        <p:spPr>
          <a:xfrm>
            <a:off x="838201" y="1825625"/>
            <a:ext cx="9796670" cy="4351338"/>
          </a:xfrm>
        </p:spPr>
        <p:txBody>
          <a:bodyPr/>
          <a:lstStyle/>
          <a:p>
            <a:pPr marL="514350" indent="-514350">
              <a:buFont typeface="+mj-lt"/>
              <a:buAutoNum type="arabicPeriod"/>
            </a:pPr>
            <a:r>
              <a:rPr kumimoji="1" lang="ja-JP" altLang="en-US" b="1" dirty="0" smtClean="0"/>
              <a:t>テストスイート自動推薦手法</a:t>
            </a:r>
            <a:endParaRPr kumimoji="1" lang="en-US" altLang="ja-JP" b="1" dirty="0" smtClean="0"/>
          </a:p>
          <a:p>
            <a:pPr lvl="1"/>
            <a:r>
              <a:rPr kumimoji="1" lang="ja-JP" altLang="en-US" dirty="0" smtClean="0"/>
              <a:t>類似コード検出技術を用いて</a:t>
            </a:r>
            <a:r>
              <a:rPr kumimoji="1" lang="en-US" altLang="ja-JP" dirty="0" smtClean="0"/>
              <a:t>OSS</a:t>
            </a:r>
            <a:r>
              <a:rPr kumimoji="1" lang="ja-JP" altLang="en-US" dirty="0" smtClean="0"/>
              <a:t>プロジェクト内の</a:t>
            </a:r>
            <a:r>
              <a:rPr kumimoji="1" lang="en-US" altLang="ja-JP" dirty="0" smtClean="0"/>
              <a:t/>
            </a:r>
            <a:br>
              <a:rPr kumimoji="1" lang="en-US" altLang="ja-JP" dirty="0" smtClean="0"/>
            </a:br>
            <a:r>
              <a:rPr kumimoji="1" lang="ja-JP" altLang="en-US" dirty="0" smtClean="0"/>
              <a:t>テストコードを特定するアルゴリズム</a:t>
            </a:r>
            <a:endParaRPr kumimoji="1" lang="en-US" altLang="ja-JP" dirty="0" smtClean="0"/>
          </a:p>
          <a:p>
            <a:pPr lvl="1"/>
            <a:endParaRPr kumimoji="1"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kumimoji="1" lang="ja-JP" altLang="en-US" b="1" dirty="0" smtClean="0"/>
              <a:t>評価実験</a:t>
            </a:r>
            <a:endParaRPr kumimoji="1" lang="en-US" altLang="ja-JP" b="1" dirty="0" smtClean="0"/>
          </a:p>
          <a:p>
            <a:pPr lvl="1"/>
            <a:r>
              <a:rPr kumimoji="1" lang="en-US" altLang="ja-JP" dirty="0" err="1" smtClean="0"/>
              <a:t>SuiteRec</a:t>
            </a:r>
            <a:r>
              <a:rPr kumimoji="1" lang="ja-JP" altLang="en-US" dirty="0" smtClean="0"/>
              <a:t>が開発者のテストコード作成をどれだけ支援できるか</a:t>
            </a:r>
            <a:r>
              <a:rPr kumimoji="1" lang="en-US" altLang="ja-JP" dirty="0" smtClean="0"/>
              <a:t/>
            </a:r>
            <a:br>
              <a:rPr kumimoji="1" lang="en-US" altLang="ja-JP" dirty="0" smtClean="0"/>
            </a:br>
            <a:r>
              <a:rPr kumimoji="1" lang="ja-JP" altLang="en-US" dirty="0" smtClean="0"/>
              <a:t>定量的・定性的に評価</a:t>
            </a:r>
            <a:endParaRPr kumimoji="1" lang="ja-JP" altLang="en-US" dirty="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2</a:t>
            </a:fld>
            <a:endParaRPr lang="ja-JP" altLang="en-US" dirty="0"/>
          </a:p>
        </p:txBody>
      </p:sp>
    </p:spTree>
    <p:extLst>
      <p:ext uri="{BB962C8B-B14F-4D97-AF65-F5344CB8AC3E}">
        <p14:creationId xmlns:p14="http://schemas.microsoft.com/office/powerpoint/2010/main" val="23440976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20</a:t>
            </a:fld>
            <a:endParaRPr lang="ja-JP" altLang="en-US" dirty="0"/>
          </a:p>
        </p:txBody>
      </p:sp>
      <p:pic>
        <p:nvPicPr>
          <p:cNvPr id="39" name="図 38"/>
          <p:cNvPicPr>
            <a:picLocks noChangeAspect="1"/>
          </p:cNvPicPr>
          <p:nvPr/>
        </p:nvPicPr>
        <p:blipFill>
          <a:blip r:embed="rId2"/>
          <a:stretch>
            <a:fillRect/>
          </a:stretch>
        </p:blipFill>
        <p:spPr>
          <a:xfrm>
            <a:off x="1020675" y="1599967"/>
            <a:ext cx="10074449" cy="3851510"/>
          </a:xfrm>
          <a:prstGeom prst="rect">
            <a:avLst/>
          </a:prstGeom>
        </p:spPr>
      </p:pic>
      <p:sp>
        <p:nvSpPr>
          <p:cNvPr id="40" name="角丸四角形 39"/>
          <p:cNvSpPr/>
          <p:nvPr/>
        </p:nvSpPr>
        <p:spPr>
          <a:xfrm>
            <a:off x="1643028" y="5523367"/>
            <a:ext cx="9285322"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rPr>
              <a:t>利用</a:t>
            </a:r>
            <a:r>
              <a:rPr lang="ja-JP" altLang="en-US" sz="2800" dirty="0" smtClean="0">
                <a:latin typeface="メイリオ" panose="020B0604030504040204" pitchFamily="50" charset="-128"/>
                <a:ea typeface="メイリオ" panose="020B0604030504040204" pitchFamily="50" charset="-128"/>
              </a:rPr>
              <a:t>した</a:t>
            </a:r>
            <a:r>
              <a:rPr lang="ja-JP" altLang="en-US" sz="2800" dirty="0" smtClean="0">
                <a:latin typeface="メイリオ" panose="020B0604030504040204" pitchFamily="50" charset="-128"/>
                <a:ea typeface="メイリオ" panose="020B0604030504040204" pitchFamily="50" charset="-128"/>
              </a:rPr>
              <a:t>場合、開発者</a:t>
            </a:r>
            <a:r>
              <a:rPr lang="ja-JP" altLang="en-US" sz="2800" dirty="0" smtClean="0">
                <a:latin typeface="メイリオ" panose="020B0604030504040204" pitchFamily="50" charset="-128"/>
                <a:ea typeface="メイリオ" panose="020B0604030504040204" pitchFamily="50" charset="-128"/>
              </a:rPr>
              <a:t>はテスト作成タスクを容易だと認識</a:t>
            </a:r>
            <a:r>
              <a:rPr lang="ja-JP" altLang="en-US" sz="2800" dirty="0" smtClean="0">
                <a:latin typeface="メイリオ" panose="020B0604030504040204" pitchFamily="50" charset="-128"/>
                <a:ea typeface="メイリオ" panose="020B0604030504040204" pitchFamily="50" charset="-128"/>
              </a:rPr>
              <a:t>し、作成</a:t>
            </a:r>
            <a:r>
              <a:rPr lang="ja-JP" altLang="en-US" sz="2800" dirty="0" smtClean="0">
                <a:latin typeface="メイリオ" panose="020B0604030504040204" pitchFamily="50" charset="-128"/>
                <a:ea typeface="メイリオ" panose="020B0604030504040204" pitchFamily="50" charset="-128"/>
              </a:rPr>
              <a:t>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sp>
        <p:nvSpPr>
          <p:cNvPr id="7" name="タイトル 1"/>
          <p:cNvSpPr>
            <a:spLocks noGrp="1"/>
          </p:cNvSpPr>
          <p:nvPr>
            <p:ph type="title"/>
          </p:nvPr>
        </p:nvSpPr>
        <p:spPr>
          <a:xfrm>
            <a:off x="838200" y="365125"/>
            <a:ext cx="10439400" cy="1325563"/>
          </a:xfrm>
        </p:spPr>
        <p:txBody>
          <a:bodyPr>
            <a:normAutofit fontScale="90000"/>
          </a:bodyPr>
          <a:lstStyle/>
          <a:p>
            <a:r>
              <a:rPr lang="en-US" altLang="ja-JP" b="1" dirty="0" smtClean="0"/>
              <a:t>RQ4.</a:t>
            </a:r>
            <a:r>
              <a:rPr lang="en-US" altLang="ja-JP" dirty="0" smtClean="0"/>
              <a:t> </a:t>
            </a:r>
            <a:r>
              <a:rPr lang="en-US" altLang="ja-JP" dirty="0" err="1" smtClean="0"/>
              <a:t>SuiteRec</a:t>
            </a:r>
            <a:r>
              <a:rPr lang="ja-JP" altLang="en-US" dirty="0" smtClean="0"/>
              <a:t>の</a:t>
            </a:r>
            <a:r>
              <a:rPr lang="ja-JP" altLang="en-US" dirty="0" smtClean="0"/>
              <a:t>利用</a:t>
            </a:r>
            <a:r>
              <a:rPr lang="ja-JP" altLang="en-US" dirty="0" smtClean="0"/>
              <a:t>は、開発者</a:t>
            </a:r>
            <a:r>
              <a:rPr lang="ja-JP" altLang="en-US" dirty="0" smtClean="0"/>
              <a:t>のテストコード作成タスクの認識にどう影響するか？</a:t>
            </a:r>
            <a:endParaRPr kumimoji="1" lang="ja-JP" altLang="en-US" dirty="0"/>
          </a:p>
        </p:txBody>
      </p:sp>
    </p:spTree>
    <p:extLst>
      <p:ext uri="{BB962C8B-B14F-4D97-AF65-F5344CB8AC3E}">
        <p14:creationId xmlns:p14="http://schemas.microsoft.com/office/powerpoint/2010/main" val="2146207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議論</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21</a:t>
            </a:fld>
            <a:endParaRPr lang="ja-JP" altLang="en-US" dirty="0"/>
          </a:p>
        </p:txBody>
      </p:sp>
    </p:spTree>
    <p:extLst>
      <p:ext uri="{BB962C8B-B14F-4D97-AF65-F5344CB8AC3E}">
        <p14:creationId xmlns:p14="http://schemas.microsoft.com/office/powerpoint/2010/main" val="3868862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まとめ・今後の課題</a:t>
            </a:r>
            <a:endParaRPr kumimoji="1" lang="ja-JP" altLang="en-US" dirty="0"/>
          </a:p>
        </p:txBody>
      </p:sp>
      <p:sp>
        <p:nvSpPr>
          <p:cNvPr id="3" name="コンテンツ プレースホルダー 2"/>
          <p:cNvSpPr>
            <a:spLocks noGrp="1"/>
          </p:cNvSpPr>
          <p:nvPr>
            <p:ph idx="1"/>
          </p:nvPr>
        </p:nvSpPr>
        <p:spPr>
          <a:xfrm>
            <a:off x="838200" y="1825625"/>
            <a:ext cx="10182225" cy="4241800"/>
          </a:xfrm>
        </p:spPr>
        <p:txBody>
          <a:bodyPr>
            <a:normAutofit/>
          </a:bodyPr>
          <a:lstStyle/>
          <a:p>
            <a:pPr marL="228600" lvl="1">
              <a:spcBef>
                <a:spcPts val="1000"/>
              </a:spcBef>
            </a:pPr>
            <a:r>
              <a:rPr lang="ja-JP" altLang="en-US" sz="2800" dirty="0" smtClean="0"/>
              <a:t>まとめ</a:t>
            </a:r>
            <a:endParaRPr lang="en-US" altLang="ja-JP" sz="2800" dirty="0" smtClean="0"/>
          </a:p>
          <a:p>
            <a:pPr marL="685800" lvl="2">
              <a:spcBef>
                <a:spcPts val="1000"/>
              </a:spcBef>
            </a:pPr>
            <a:r>
              <a:rPr lang="ja-JP" altLang="en-US" sz="2400" dirty="0" smtClean="0"/>
              <a:t>類似</a:t>
            </a:r>
            <a:r>
              <a:rPr lang="ja-JP" altLang="en-US" sz="2400" dirty="0" smtClean="0"/>
              <a:t>コード検出技術を</a:t>
            </a:r>
            <a:r>
              <a:rPr lang="ja-JP" altLang="en-US" sz="2400" dirty="0" smtClean="0"/>
              <a:t>用いて、既存</a:t>
            </a:r>
            <a:r>
              <a:rPr lang="ja-JP" altLang="en-US" sz="2400" dirty="0" smtClean="0"/>
              <a:t>の高品質のテストコードを推薦するツールを提案</a:t>
            </a:r>
            <a:endParaRPr lang="en-US" altLang="ja-JP" sz="2400" dirty="0" smtClean="0"/>
          </a:p>
          <a:p>
            <a:pPr marL="685800" lvl="2">
              <a:spcBef>
                <a:spcPts val="1000"/>
              </a:spcBef>
            </a:pPr>
            <a:r>
              <a:rPr lang="ja-JP" altLang="en-US" sz="2400" dirty="0" smtClean="0"/>
              <a:t>提案ツールを定量的・定性的に</a:t>
            </a:r>
            <a:r>
              <a:rPr lang="ja-JP" altLang="en-US" sz="2400" dirty="0" smtClean="0"/>
              <a:t>評価</a:t>
            </a:r>
            <a:endParaRPr lang="en-US" altLang="ja-JP" sz="2400" dirty="0" smtClean="0"/>
          </a:p>
          <a:p>
            <a:pPr marL="228600" lvl="1">
              <a:spcBef>
                <a:spcPts val="1000"/>
              </a:spcBef>
            </a:pPr>
            <a:endParaRPr lang="en-US" altLang="ja-JP" sz="100" dirty="0"/>
          </a:p>
          <a:p>
            <a:pPr marL="228600" lvl="1">
              <a:spcBef>
                <a:spcPts val="1000"/>
              </a:spcBef>
            </a:pPr>
            <a:r>
              <a:rPr lang="ja-JP" altLang="en-US" sz="2800" dirty="0" smtClean="0"/>
              <a:t>今後の課題</a:t>
            </a:r>
            <a:endParaRPr lang="en-US" altLang="ja-JP" sz="2800"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a:t>
            </a:r>
            <a:r>
              <a:rPr lang="ja-JP" altLang="en-US" sz="2400" dirty="0" smtClean="0"/>
              <a:t>にツールを拡張する</a:t>
            </a:r>
            <a:endParaRPr lang="en-US" altLang="ja-JP" sz="2400"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22</a:t>
            </a:fld>
            <a:endParaRPr lang="ja-JP" altLang="en-US" dirty="0"/>
          </a:p>
        </p:txBody>
      </p:sp>
    </p:spTree>
    <p:extLst>
      <p:ext uri="{BB962C8B-B14F-4D97-AF65-F5344CB8AC3E}">
        <p14:creationId xmlns:p14="http://schemas.microsoft.com/office/powerpoint/2010/main" val="22853194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今後の計画</a:t>
            </a:r>
            <a:endParaRPr kumimoji="1" lang="ja-JP" altLang="en-US" dirty="0"/>
          </a:p>
        </p:txBody>
      </p:sp>
      <p:sp>
        <p:nvSpPr>
          <p:cNvPr id="3" name="コンテンツ プレースホルダー 2"/>
          <p:cNvSpPr>
            <a:spLocks noGrp="1"/>
          </p:cNvSpPr>
          <p:nvPr>
            <p:ph idx="1"/>
          </p:nvPr>
        </p:nvSpPr>
        <p:spPr>
          <a:xfrm>
            <a:off x="838200" y="1690688"/>
            <a:ext cx="10175240" cy="4737735"/>
          </a:xfrm>
        </p:spPr>
        <p:txBody>
          <a:bodyPr>
            <a:normAutofit/>
          </a:bodyPr>
          <a:lstStyle/>
          <a:p>
            <a:r>
              <a:rPr kumimoji="1" lang="ja-JP" altLang="en-US" dirty="0" smtClean="0"/>
              <a:t>提案ツールの推薦ランキングに関する評価を行う</a:t>
            </a:r>
            <a:r>
              <a:rPr kumimoji="1" lang="en-US" altLang="ja-JP" dirty="0" smtClean="0"/>
              <a:t>(</a:t>
            </a:r>
            <a:r>
              <a:rPr kumimoji="1" lang="ja-JP" altLang="en-US" dirty="0" smtClean="0"/>
              <a:t>年内に</a:t>
            </a:r>
            <a:r>
              <a:rPr kumimoji="1" lang="en-US" altLang="ja-JP" dirty="0" smtClean="0"/>
              <a:t>)</a:t>
            </a:r>
          </a:p>
          <a:p>
            <a:r>
              <a:rPr lang="ja-JP" altLang="en-US" dirty="0" smtClean="0"/>
              <a:t>修論書き始める</a:t>
            </a:r>
            <a:r>
              <a:rPr lang="en-US" altLang="ja-JP" dirty="0" smtClean="0"/>
              <a:t>(</a:t>
            </a:r>
            <a:r>
              <a:rPr lang="ja-JP" altLang="en-US" dirty="0" smtClean="0"/>
              <a:t>年明けから</a:t>
            </a:r>
            <a:r>
              <a:rPr lang="en-US" altLang="ja-JP" dirty="0" smtClean="0"/>
              <a:t>)</a:t>
            </a:r>
          </a:p>
          <a:p>
            <a:r>
              <a:rPr kumimoji="1" lang="ja-JP" altLang="en-US" dirty="0" smtClean="0"/>
              <a:t>プレゼン資料作成</a:t>
            </a:r>
            <a:r>
              <a:rPr kumimoji="1" lang="en-US" altLang="ja-JP" dirty="0" smtClean="0"/>
              <a:t>(1</a:t>
            </a:r>
            <a:r>
              <a:rPr kumimoji="1" lang="ja-JP" altLang="en-US" dirty="0" smtClean="0"/>
              <a:t>月中旬</a:t>
            </a:r>
            <a:r>
              <a:rPr kumimoji="1" lang="en-US" altLang="ja-JP" dirty="0" smtClean="0"/>
              <a:t>)</a:t>
            </a:r>
          </a:p>
          <a:p>
            <a:r>
              <a:rPr kumimoji="1" lang="ja-JP" altLang="en-US" dirty="0" smtClean="0"/>
              <a:t>被験者の数を増やす</a:t>
            </a:r>
            <a:r>
              <a:rPr lang="ja-JP" altLang="en-US" dirty="0" smtClean="0"/>
              <a:t>か</a:t>
            </a:r>
            <a:r>
              <a:rPr lang="ja-JP" altLang="en-US" dirty="0"/>
              <a:t>も</a:t>
            </a:r>
            <a:r>
              <a:rPr kumimoji="1" lang="en-US" altLang="ja-JP" dirty="0" smtClean="0"/>
              <a:t>(</a:t>
            </a:r>
            <a:r>
              <a:rPr kumimoji="1" lang="ja-JP" altLang="en-US" dirty="0" smtClean="0"/>
              <a:t>阪大・</a:t>
            </a:r>
            <a:r>
              <a:rPr kumimoji="1" lang="en-US" altLang="ja-JP" dirty="0" smtClean="0"/>
              <a:t>KIT</a:t>
            </a:r>
            <a:r>
              <a:rPr kumimoji="1" lang="ja-JP" altLang="en-US" dirty="0" smtClean="0"/>
              <a:t>とか</a:t>
            </a:r>
            <a:r>
              <a:rPr kumimoji="1" lang="en-US" altLang="ja-JP" dirty="0" smtClean="0"/>
              <a:t>)</a:t>
            </a:r>
          </a:p>
          <a:p>
            <a:r>
              <a:rPr kumimoji="1" lang="en-US" altLang="ja-JP" dirty="0" smtClean="0"/>
              <a:t>IWSC</a:t>
            </a:r>
            <a:r>
              <a:rPr kumimoji="1" lang="ja-JP" altLang="en-US" dirty="0" smtClean="0"/>
              <a:t>通れば</a:t>
            </a:r>
            <a:r>
              <a:rPr kumimoji="1" lang="en-US" altLang="ja-JP" dirty="0" smtClean="0"/>
              <a:t>2</a:t>
            </a:r>
            <a:r>
              <a:rPr kumimoji="1" lang="ja-JP" altLang="en-US" dirty="0" smtClean="0"/>
              <a:t>月に発表</a:t>
            </a:r>
            <a:endParaRPr kumimoji="1" lang="en-US" altLang="ja-JP" dirty="0" smtClean="0"/>
          </a:p>
          <a:p>
            <a:r>
              <a:rPr kumimoji="1" lang="en-US" altLang="ja-JP" dirty="0" err="1" smtClean="0"/>
              <a:t>SuiteRec</a:t>
            </a:r>
            <a:r>
              <a:rPr kumimoji="1" lang="ja-JP" altLang="en-US" dirty="0" smtClean="0"/>
              <a:t>の改善・拡張</a:t>
            </a:r>
            <a:endParaRPr kumimoji="1" lang="en-US" altLang="ja-JP" dirty="0" smtClean="0"/>
          </a:p>
          <a:p>
            <a:pPr lvl="1"/>
            <a:r>
              <a:rPr kumimoji="1" lang="ja-JP" altLang="en-US" dirty="0" smtClean="0"/>
              <a:t>クリップボード</a:t>
            </a:r>
            <a:r>
              <a:rPr kumimoji="1" lang="en-US" altLang="ja-JP" dirty="0" smtClean="0"/>
              <a:t>(</a:t>
            </a:r>
            <a:r>
              <a:rPr kumimoji="1" lang="ja-JP" altLang="en-US" dirty="0" smtClean="0"/>
              <a:t>コピ</a:t>
            </a:r>
            <a:r>
              <a:rPr lang="ja-JP" altLang="en-US" dirty="0" smtClean="0"/>
              <a:t>ー＆ペースト</a:t>
            </a:r>
            <a:r>
              <a:rPr kumimoji="1" lang="ja-JP" altLang="en-US" dirty="0" smtClean="0"/>
              <a:t>がしやすいように</a:t>
            </a:r>
            <a:r>
              <a:rPr kumimoji="1" lang="en-US" altLang="ja-JP" dirty="0" smtClean="0"/>
              <a:t>)</a:t>
            </a:r>
          </a:p>
          <a:p>
            <a:pPr lvl="1"/>
            <a:r>
              <a:rPr kumimoji="1" lang="ja-JP" altLang="en-US" dirty="0" smtClean="0"/>
              <a:t>自動編集機能</a:t>
            </a:r>
            <a:endParaRPr kumimoji="1" lang="en-US" altLang="ja-JP" dirty="0" smtClean="0"/>
          </a:p>
          <a:p>
            <a:pPr lvl="1"/>
            <a:r>
              <a:rPr lang="ja-JP" altLang="en-US" dirty="0"/>
              <a:t>複数</a:t>
            </a:r>
            <a:r>
              <a:rPr lang="ja-JP" altLang="en-US" dirty="0" smtClean="0"/>
              <a:t>の類似コード検出ツールに対応して，検出できる類似コードの幅を広げる</a:t>
            </a:r>
            <a:endParaRPr kumimoji="1" lang="en-US" altLang="ja-JP" dirty="0" smtClean="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23</a:t>
            </a:fld>
            <a:endParaRPr lang="ja-JP" altLang="en-US" dirty="0"/>
          </a:p>
        </p:txBody>
      </p:sp>
    </p:spTree>
    <p:extLst>
      <p:ext uri="{BB962C8B-B14F-4D97-AF65-F5344CB8AC3E}">
        <p14:creationId xmlns:p14="http://schemas.microsoft.com/office/powerpoint/2010/main" val="16340412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まとめ・今後の課題</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24</a:t>
            </a:fld>
            <a:endParaRPr lang="ja-JP" altLang="en-US" dirty="0"/>
          </a:p>
        </p:txBody>
      </p:sp>
    </p:spTree>
    <p:extLst>
      <p:ext uri="{BB962C8B-B14F-4D97-AF65-F5344CB8AC3E}">
        <p14:creationId xmlns:p14="http://schemas.microsoft.com/office/powerpoint/2010/main" val="1890896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25</a:t>
            </a:fld>
            <a:endParaRPr lang="ja-JP" altLang="en-US" dirty="0"/>
          </a:p>
        </p:txBody>
      </p:sp>
    </p:spTree>
    <p:extLst>
      <p:ext uri="{BB962C8B-B14F-4D97-AF65-F5344CB8AC3E}">
        <p14:creationId xmlns:p14="http://schemas.microsoft.com/office/powerpoint/2010/main" val="3924386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Step3</a:t>
            </a:r>
            <a:r>
              <a:rPr kumimoji="1" lang="en-US" altLang="ja-JP" sz="4000" dirty="0" smtClean="0"/>
              <a:t>: </a:t>
            </a:r>
            <a:r>
              <a:rPr kumimoji="1" lang="ja-JP" altLang="en-US" sz="4000" dirty="0" smtClean="0"/>
              <a:t>テストスメルの検出</a:t>
            </a:r>
            <a:endParaRPr kumimoji="1" lang="ja-JP" altLang="en-US" sz="4000" dirty="0"/>
          </a:p>
        </p:txBody>
      </p:sp>
      <p:sp>
        <p:nvSpPr>
          <p:cNvPr id="3" name="コンテンツ プレースホルダー 2"/>
          <p:cNvSpPr>
            <a:spLocks noGrp="1"/>
          </p:cNvSpPr>
          <p:nvPr>
            <p:ph idx="1"/>
          </p:nvPr>
        </p:nvSpPr>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26</a:t>
            </a:fld>
            <a:endParaRPr lang="ja-JP" altLang="en-US" dirty="0"/>
          </a:p>
        </p:txBody>
      </p:sp>
      <p:sp>
        <p:nvSpPr>
          <p:cNvPr id="5" name="正方形/長方形 4"/>
          <p:cNvSpPr/>
          <p:nvPr/>
        </p:nvSpPr>
        <p:spPr>
          <a:xfrm>
            <a:off x="838200" y="3721755"/>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381963" y="4402842"/>
            <a:ext cx="1028700" cy="946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3791276182"/>
              </p:ext>
            </p:extLst>
          </p:nvPr>
        </p:nvGraphicFramePr>
        <p:xfrm>
          <a:off x="7521575" y="3961517"/>
          <a:ext cx="4082359" cy="1828800"/>
        </p:xfrm>
        <a:graphic>
          <a:graphicData uri="http://schemas.openxmlformats.org/drawingml/2006/table">
            <a:tbl>
              <a:tblPr firstRow="1" bandRow="1">
                <a:tableStyleId>{5940675A-B579-460E-94D1-54222C63F5DA}</a:tableStyleId>
              </a:tblPr>
              <a:tblGrid>
                <a:gridCol w="631657">
                  <a:extLst>
                    <a:ext uri="{9D8B030D-6E8A-4147-A177-3AD203B41FA5}">
                      <a16:colId xmlns:a16="http://schemas.microsoft.com/office/drawing/2014/main" val="1372453132"/>
                    </a:ext>
                  </a:extLst>
                </a:gridCol>
                <a:gridCol w="3450702">
                  <a:extLst>
                    <a:ext uri="{9D8B030D-6E8A-4147-A177-3AD203B41FA5}">
                      <a16:colId xmlns:a16="http://schemas.microsoft.com/office/drawing/2014/main" val="1114427041"/>
                    </a:ext>
                  </a:extLst>
                </a:gridCol>
              </a:tblGrid>
              <a:tr h="0">
                <a:tc>
                  <a:txBody>
                    <a:bodyPr/>
                    <a:lstStyle/>
                    <a:p>
                      <a:pPr algn="ctr"/>
                      <a:endParaRPr lang="ja-JP" altLang="en-US" sz="240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テストスメル</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2013539"/>
                  </a:ext>
                </a:extLst>
              </a:tr>
              <a:tr h="370840">
                <a:tc>
                  <a:txBody>
                    <a:bodyPr/>
                    <a:lstStyle/>
                    <a:p>
                      <a:pPr algn="ct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a:txBody>
                  <a:tcPr/>
                </a:tc>
                <a:tc>
                  <a:txBody>
                    <a:bodyPr/>
                    <a:lstStyle/>
                    <a:p>
                      <a:r>
                        <a:rPr kumimoji="1" lang="en-US" altLang="ja-JP" sz="2400" dirty="0" smtClean="0">
                          <a:latin typeface="メイリオ" panose="020B0604030504040204" pitchFamily="50" charset="-128"/>
                          <a:ea typeface="メイリオ" panose="020B0604030504040204" pitchFamily="50" charset="-128"/>
                        </a:rPr>
                        <a:t>Assertion </a:t>
                      </a:r>
                      <a:r>
                        <a:rPr kumimoji="1" lang="en-US" altLang="ja-JP" sz="2400" dirty="0" err="1" smtClean="0">
                          <a:latin typeface="メイリオ" panose="020B0604030504040204" pitchFamily="50" charset="-128"/>
                          <a:ea typeface="メイリオ" panose="020B0604030504040204" pitchFamily="50" charset="-128"/>
                        </a:rPr>
                        <a:t>Roullete</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39967539"/>
                  </a:ext>
                </a:extLst>
              </a:tr>
              <a:tr h="370840">
                <a:tc>
                  <a:txBody>
                    <a:bodyPr/>
                    <a:lstStyle/>
                    <a:p>
                      <a:pPr algn="ctr"/>
                      <a:r>
                        <a:rPr lang="en-US" altLang="ja-JP" sz="2400" dirty="0" smtClean="0">
                          <a:latin typeface="メイリオ" panose="020B0604030504040204" pitchFamily="50" charset="-128"/>
                          <a:ea typeface="メイリオ" panose="020B0604030504040204" pitchFamily="50" charset="-128"/>
                        </a:rPr>
                        <a:t>2</a:t>
                      </a:r>
                      <a:endParaRPr lang="ja-JP" altLang="en-US" sz="2400" dirty="0">
                        <a:latin typeface="メイリオ" panose="020B0604030504040204" pitchFamily="50" charset="-128"/>
                        <a:ea typeface="メイリオ" panose="020B0604030504040204" pitchFamily="50" charset="-128"/>
                      </a:endParaRPr>
                    </a:p>
                  </a:txBody>
                  <a:tcPr/>
                </a:tc>
                <a:tc>
                  <a:txBody>
                    <a:bodyPr/>
                    <a:lstStyle/>
                    <a:p>
                      <a:r>
                        <a:rPr kumimoji="1" lang="en-US" altLang="ja-JP" sz="2400" dirty="0" smtClean="0">
                          <a:latin typeface="メイリオ" panose="020B0604030504040204" pitchFamily="50" charset="-128"/>
                          <a:ea typeface="メイリオ" panose="020B0604030504040204" pitchFamily="50" charset="-128"/>
                        </a:rPr>
                        <a:t>Exception Handling</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383984"/>
                  </a:ext>
                </a:extLst>
              </a:tr>
              <a:tr h="370840">
                <a:tc>
                  <a:txBody>
                    <a:bodyPr/>
                    <a:lstStyle/>
                    <a:p>
                      <a:pPr algn="ctr"/>
                      <a:r>
                        <a:rPr lang="en-US" altLang="ja-JP" sz="2400" dirty="0" smtClean="0">
                          <a:latin typeface="メイリオ" panose="020B0604030504040204" pitchFamily="50" charset="-128"/>
                          <a:ea typeface="メイリオ" panose="020B0604030504040204" pitchFamily="50" charset="-128"/>
                        </a:rPr>
                        <a:t>3</a:t>
                      </a:r>
                      <a:endParaRPr lang="ja-JP" altLang="en-US" sz="2400" dirty="0">
                        <a:latin typeface="メイリオ" panose="020B0604030504040204" pitchFamily="50" charset="-128"/>
                        <a:ea typeface="メイリオ" panose="020B0604030504040204" pitchFamily="50" charset="-128"/>
                      </a:endParaRPr>
                    </a:p>
                  </a:txBody>
                  <a:tcPr/>
                </a:tc>
                <a:tc>
                  <a:txBody>
                    <a:bodyPr/>
                    <a:lstStyle/>
                    <a:p>
                      <a:r>
                        <a:rPr kumimoji="1" lang="en-US" altLang="ja-JP" sz="2400" dirty="0" smtClean="0">
                          <a:latin typeface="メイリオ" panose="020B0604030504040204" pitchFamily="50" charset="-128"/>
                          <a:ea typeface="メイリオ" panose="020B0604030504040204" pitchFamily="50" charset="-128"/>
                        </a:rPr>
                        <a:t>Eager Test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24292127"/>
                  </a:ext>
                </a:extLst>
              </a:tr>
            </a:tbl>
          </a:graphicData>
        </a:graphic>
      </p:graphicFrame>
    </p:spTree>
    <p:extLst>
      <p:ext uri="{BB962C8B-B14F-4D97-AF65-F5344CB8AC3E}">
        <p14:creationId xmlns:p14="http://schemas.microsoft.com/office/powerpoint/2010/main" val="2111965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Step1</a:t>
            </a:r>
            <a:r>
              <a:rPr kumimoji="1" lang="en-US" altLang="ja-JP" sz="4000" dirty="0" smtClean="0"/>
              <a:t>: </a:t>
            </a:r>
            <a:r>
              <a:rPr kumimoji="1" lang="ja-JP" altLang="en-US" sz="4000" dirty="0" smtClean="0"/>
              <a:t>類似コード片の検出</a:t>
            </a:r>
            <a:endParaRPr kumimoji="1" lang="ja-JP" altLang="en-US" sz="4000" dirty="0"/>
          </a:p>
        </p:txBody>
      </p:sp>
      <p:sp>
        <p:nvSpPr>
          <p:cNvPr id="3" name="コンテンツ プレースホルダー 2"/>
          <p:cNvSpPr>
            <a:spLocks noGrp="1"/>
          </p:cNvSpPr>
          <p:nvPr>
            <p:ph idx="1"/>
          </p:nvPr>
        </p:nvSpPr>
        <p:spPr>
          <a:xfrm>
            <a:off x="838200" y="1595438"/>
            <a:ext cx="10515600" cy="1222375"/>
          </a:xfrm>
        </p:spPr>
        <p:txBody>
          <a:bodyPr/>
          <a:lstStyle/>
          <a:p>
            <a:r>
              <a:rPr lang="ja-JP" altLang="en-US" dirty="0" smtClean="0"/>
              <a:t>類似コード検出ツール</a:t>
            </a:r>
            <a:r>
              <a:rPr lang="en-US" altLang="ja-JP" dirty="0" smtClean="0"/>
              <a:t>: NiCad[5]</a:t>
            </a:r>
          </a:p>
          <a:p>
            <a:pPr lvl="1"/>
            <a:r>
              <a:rPr lang="ja-JP" altLang="en-US" dirty="0"/>
              <a:t>ソースコードのレイアウトを変換させ，行単位でソースコードを比較する</a:t>
            </a:r>
            <a:r>
              <a:rPr lang="ja-JP" altLang="en-US" dirty="0" smtClean="0"/>
              <a:t>こと</a:t>
            </a:r>
            <a:r>
              <a:rPr lang="ja-JP" altLang="en-US" dirty="0"/>
              <a:t>で</a:t>
            </a:r>
            <a:r>
              <a:rPr lang="ja-JP" altLang="en-US" dirty="0" smtClean="0"/>
              <a:t>類似コード片を</a:t>
            </a:r>
            <a:r>
              <a:rPr lang="ja-JP" altLang="en-US" dirty="0"/>
              <a:t>検出</a:t>
            </a:r>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27</a:t>
            </a:fld>
            <a:endParaRPr lang="ja-JP" altLang="en-US" dirty="0"/>
          </a:p>
        </p:txBody>
      </p:sp>
      <p:sp>
        <p:nvSpPr>
          <p:cNvPr id="5" name="正方形/長方形 4"/>
          <p:cNvSpPr/>
          <p:nvPr/>
        </p:nvSpPr>
        <p:spPr>
          <a:xfrm>
            <a:off x="838200" y="2963864"/>
            <a:ext cx="5111750" cy="3139321"/>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if </a:t>
            </a:r>
            <a:r>
              <a:rPr lang="en-US" altLang="ja-JP" dirty="0">
                <a:latin typeface="Consolas" panose="020B0609020204030204" pitchFamily="49" charset="0"/>
              </a:rPr>
              <a:t>(</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a:latin typeface="Consolas" panose="020B0609020204030204" pitchFamily="49" charset="0"/>
              </a:rPr>
              <a:t>-1;</a:t>
            </a:r>
          </a:p>
          <a:p>
            <a:r>
              <a:rPr lang="en-US" altLang="ja-JP" dirty="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97650" y="2963863"/>
            <a:ext cx="4876800" cy="3139321"/>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if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-1;</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66950" y="6125517"/>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905750" y="6125517"/>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59535" y="395567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6737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28</a:t>
            </a:fld>
            <a:endParaRPr lang="ja-JP" altLang="en-US" dirty="0"/>
          </a:p>
        </p:txBody>
      </p:sp>
      <p:sp>
        <p:nvSpPr>
          <p:cNvPr id="12" name="テキスト ボックス 11"/>
          <p:cNvSpPr txBox="1"/>
          <p:nvPr/>
        </p:nvSpPr>
        <p:spPr>
          <a:xfrm>
            <a:off x="1290299" y="6211693"/>
            <a:ext cx="4005159"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類似</a:t>
            </a:r>
            <a:r>
              <a:rPr lang="ja-JP" altLang="en-US" sz="2000" b="1" dirty="0" smtClean="0">
                <a:latin typeface="メイリオ" panose="020B0604030504040204" pitchFamily="50" charset="-128"/>
                <a:ea typeface="メイリオ" panose="020B0604030504040204" pitchFamily="50" charset="-128"/>
              </a:rPr>
              <a:t>コード片</a:t>
            </a:r>
            <a:r>
              <a:rPr lang="en-US" altLang="ja-JP" sz="2000" b="1" dirty="0" smtClean="0">
                <a:latin typeface="メイリオ" panose="020B0604030504040204" pitchFamily="50" charset="-128"/>
                <a:ea typeface="メイリオ" panose="020B0604030504040204" pitchFamily="50" charset="-128"/>
              </a:rPr>
              <a:t>(</a:t>
            </a:r>
            <a:r>
              <a:rPr lang="ja-JP" altLang="en-US" sz="2000" b="1" dirty="0" smtClean="0">
                <a:latin typeface="メイリオ" panose="020B0604030504040204" pitchFamily="50" charset="-128"/>
                <a:ea typeface="メイリオ" panose="020B0604030504040204" pitchFamily="50" charset="-128"/>
              </a:rPr>
              <a:t>テスト対象</a:t>
            </a:r>
            <a:r>
              <a:rPr lang="en-US" altLang="ja-JP" sz="2000" b="1" dirty="0" smtClean="0">
                <a:latin typeface="メイリオ" panose="020B0604030504040204" pitchFamily="50" charset="-128"/>
                <a:ea typeface="メイリオ" panose="020B0604030504040204" pitchFamily="50" charset="-128"/>
              </a:rPr>
              <a:t>)</a:t>
            </a:r>
            <a:endParaRPr kumimoji="1" lang="ja-JP" altLang="en-US" sz="2000" b="1"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292506" y="6211693"/>
            <a:ext cx="1908387"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テストコード</a:t>
            </a:r>
            <a:endParaRPr kumimoji="1" lang="ja-JP" altLang="en-US" sz="2000" b="1" dirty="0">
              <a:latin typeface="メイリオ" panose="020B0604030504040204" pitchFamily="50" charset="-128"/>
              <a:ea typeface="メイリオ" panose="020B0604030504040204" pitchFamily="50" charset="-128"/>
            </a:endParaRPr>
          </a:p>
        </p:txBody>
      </p:sp>
      <p:sp>
        <p:nvSpPr>
          <p:cNvPr id="15" name="正方形/長方形 14"/>
          <p:cNvSpPr/>
          <p:nvPr/>
        </p:nvSpPr>
        <p:spPr>
          <a:xfrm>
            <a:off x="368300" y="3275838"/>
            <a:ext cx="5195108"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r>
              <a:rPr lang="en-US" altLang="ja-JP" dirty="0" smtClean="0">
                <a:latin typeface="Consolas" panose="020B0609020204030204" pitchFamily="49" charset="0"/>
              </a:rPr>
              <a:t>    if (</a:t>
            </a:r>
            <a:r>
              <a:rPr lang="en-US" altLang="ja-JP" dirty="0" err="1" smtClean="0">
                <a:latin typeface="Consolas" panose="020B0609020204030204" pitchFamily="49" charset="0"/>
              </a:rPr>
              <a:t>num</a:t>
            </a:r>
            <a:r>
              <a:rPr lang="en-US" altLang="ja-JP" dirty="0" smtClean="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-1;</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16" name="正方形/長方形 15"/>
          <p:cNvSpPr/>
          <p:nvPr/>
        </p:nvSpPr>
        <p:spPr>
          <a:xfrm>
            <a:off x="6059000" y="3289945"/>
            <a:ext cx="5834550"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actual1 = </a:t>
            </a:r>
            <a:r>
              <a:rPr lang="en-US" altLang="ja-JP" b="0" dirty="0" err="1" smtClean="0">
                <a:effectLst/>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b="0" dirty="0" smtClean="0">
                <a:effectLst/>
                <a:latin typeface="Consolas" panose="020B0609020204030204" pitchFamily="49" charset="0"/>
              </a:rPr>
              <a:t>(item1);</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actual1);</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actual2 = </a:t>
            </a:r>
            <a:r>
              <a:rPr lang="en-US" altLang="ja-JP" b="0" dirty="0" err="1" smtClean="0">
                <a:effectLst/>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b="0" dirty="0" smtClean="0">
                <a:effectLst/>
                <a:latin typeface="Consolas" panose="020B0609020204030204" pitchFamily="49" charset="0"/>
              </a:rPr>
              <a:t>(item2);</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actual2);</a:t>
            </a: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7" name="下矢印 6"/>
          <p:cNvSpPr/>
          <p:nvPr/>
        </p:nvSpPr>
        <p:spPr>
          <a:xfrm rot="5400000">
            <a:off x="5299116" y="4310474"/>
            <a:ext cx="1024176" cy="79305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544479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29</a:t>
            </a:fld>
            <a:endParaRPr lang="ja-JP" altLang="en-US" dirty="0"/>
          </a:p>
        </p:txBody>
      </p:sp>
      <p:sp>
        <p:nvSpPr>
          <p:cNvPr id="12" name="テキスト ボックス 11"/>
          <p:cNvSpPr txBox="1"/>
          <p:nvPr/>
        </p:nvSpPr>
        <p:spPr>
          <a:xfrm>
            <a:off x="1290299" y="6211693"/>
            <a:ext cx="4005159"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類似</a:t>
            </a:r>
            <a:r>
              <a:rPr lang="ja-JP" altLang="en-US" sz="2000" b="1" dirty="0" smtClean="0">
                <a:latin typeface="メイリオ" panose="020B0604030504040204" pitchFamily="50" charset="-128"/>
                <a:ea typeface="メイリオ" panose="020B0604030504040204" pitchFamily="50" charset="-128"/>
              </a:rPr>
              <a:t>コード片</a:t>
            </a:r>
            <a:r>
              <a:rPr lang="en-US" altLang="ja-JP" sz="2000" b="1" dirty="0" smtClean="0">
                <a:latin typeface="メイリオ" panose="020B0604030504040204" pitchFamily="50" charset="-128"/>
                <a:ea typeface="メイリオ" panose="020B0604030504040204" pitchFamily="50" charset="-128"/>
              </a:rPr>
              <a:t>(</a:t>
            </a:r>
            <a:r>
              <a:rPr lang="ja-JP" altLang="en-US" sz="2000" b="1" dirty="0" smtClean="0">
                <a:latin typeface="メイリオ" panose="020B0604030504040204" pitchFamily="50" charset="-128"/>
                <a:ea typeface="メイリオ" panose="020B0604030504040204" pitchFamily="50" charset="-128"/>
              </a:rPr>
              <a:t>テスト対象</a:t>
            </a:r>
            <a:r>
              <a:rPr lang="en-US" altLang="ja-JP" sz="2000" b="1" dirty="0" smtClean="0">
                <a:latin typeface="メイリオ" panose="020B0604030504040204" pitchFamily="50" charset="-128"/>
                <a:ea typeface="メイリオ" panose="020B0604030504040204" pitchFamily="50" charset="-128"/>
              </a:rPr>
              <a:t>)</a:t>
            </a:r>
            <a:endParaRPr kumimoji="1" lang="ja-JP" altLang="en-US" sz="2000" b="1"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292506" y="6211693"/>
            <a:ext cx="1908387"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テストコード</a:t>
            </a:r>
            <a:endParaRPr kumimoji="1" lang="ja-JP" altLang="en-US" sz="2000" b="1" dirty="0">
              <a:latin typeface="メイリオ" panose="020B0604030504040204" pitchFamily="50" charset="-128"/>
              <a:ea typeface="メイリオ" panose="020B0604030504040204" pitchFamily="50" charset="-128"/>
            </a:endParaRPr>
          </a:p>
        </p:txBody>
      </p:sp>
      <p:sp>
        <p:nvSpPr>
          <p:cNvPr id="15" name="正方形/長方形 14"/>
          <p:cNvSpPr/>
          <p:nvPr/>
        </p:nvSpPr>
        <p:spPr>
          <a:xfrm>
            <a:off x="368300" y="3275838"/>
            <a:ext cx="5195108"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r>
              <a:rPr lang="en-US" altLang="ja-JP" dirty="0" smtClean="0">
                <a:latin typeface="Consolas" panose="020B0609020204030204" pitchFamily="49" charset="0"/>
              </a:rPr>
              <a:t>    if (</a:t>
            </a:r>
            <a:r>
              <a:rPr lang="en-US" altLang="ja-JP" dirty="0" err="1" smtClean="0">
                <a:latin typeface="Consolas" panose="020B0609020204030204" pitchFamily="49" charset="0"/>
              </a:rPr>
              <a:t>num</a:t>
            </a:r>
            <a:r>
              <a:rPr lang="en-US" altLang="ja-JP" dirty="0" smtClean="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-1;</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16" name="正方形/長方形 15"/>
          <p:cNvSpPr/>
          <p:nvPr/>
        </p:nvSpPr>
        <p:spPr>
          <a:xfrm>
            <a:off x="6059000" y="3552837"/>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7" name="下矢印 6"/>
          <p:cNvSpPr/>
          <p:nvPr/>
        </p:nvSpPr>
        <p:spPr>
          <a:xfrm rot="5400000">
            <a:off x="5299116" y="4310474"/>
            <a:ext cx="1024176" cy="79305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50804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ソフトウェアテスト</a:t>
            </a:r>
            <a:endParaRPr kumimoji="1" lang="ja-JP" altLang="en-US" dirty="0"/>
          </a:p>
        </p:txBody>
      </p:sp>
      <p:sp>
        <p:nvSpPr>
          <p:cNvPr id="3"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a:t>
            </a:fld>
            <a:endParaRPr lang="ja-JP" altLang="en-US" dirty="0"/>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420176" y="4790661"/>
            <a:ext cx="7351645"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200" dirty="0" smtClean="0">
                <a:latin typeface="メイリオ" panose="020B0604030504040204" pitchFamily="50" charset="-128"/>
                <a:ea typeface="メイリオ" panose="020B0604030504040204" pitchFamily="50" charset="-128"/>
              </a:rPr>
              <a:t>開発</a:t>
            </a:r>
            <a:r>
              <a:rPr lang="ja-JP" altLang="en-US" sz="2200" dirty="0">
                <a:latin typeface="メイリオ" panose="020B0604030504040204" pitchFamily="50" charset="-128"/>
                <a:ea typeface="メイリオ" panose="020B0604030504040204" pitchFamily="50" charset="-128"/>
              </a:rPr>
              <a:t>全体</a:t>
            </a:r>
            <a:r>
              <a:rPr lang="ja-JP" altLang="en-US" sz="2200" dirty="0" smtClean="0">
                <a:latin typeface="メイリオ" panose="020B0604030504040204" pitchFamily="50" charset="-128"/>
                <a:ea typeface="メイリオ" panose="020B0604030504040204" pitchFamily="50" charset="-128"/>
              </a:rPr>
              <a:t>の</a:t>
            </a:r>
            <a:r>
              <a:rPr lang="en-US" altLang="ja-JP" sz="2200" dirty="0" smtClean="0">
                <a:latin typeface="メイリオ" panose="020B0604030504040204" pitchFamily="50" charset="-128"/>
                <a:ea typeface="メイリオ" panose="020B0604030504040204" pitchFamily="50" charset="-128"/>
              </a:rPr>
              <a:t>30~50%</a:t>
            </a:r>
            <a:r>
              <a:rPr lang="ja-JP" altLang="en-US" sz="2200" dirty="0">
                <a:latin typeface="メイリオ" panose="020B0604030504040204" pitchFamily="50" charset="-128"/>
                <a:ea typeface="メイリオ" panose="020B0604030504040204" pitchFamily="50" charset="-128"/>
              </a:rPr>
              <a:t>の費用を</a:t>
            </a:r>
            <a:r>
              <a:rPr lang="ja-JP" altLang="en-US" sz="2200" dirty="0" smtClean="0">
                <a:latin typeface="メイリオ" panose="020B0604030504040204" pitchFamily="50" charset="-128"/>
                <a:ea typeface="メイリオ" panose="020B0604030504040204" pitchFamily="50" charset="-128"/>
              </a:rPr>
              <a:t>占めると言われている</a:t>
            </a:r>
            <a:r>
              <a:rPr lang="en-US" altLang="ja-JP" sz="2200" dirty="0" smtClean="0">
                <a:latin typeface="メイリオ" panose="020B0604030504040204" pitchFamily="50" charset="-128"/>
                <a:ea typeface="メイリオ" panose="020B0604030504040204" pitchFamily="50" charset="-128"/>
              </a:rPr>
              <a:t>[1]</a:t>
            </a:r>
            <a:endParaRPr lang="ja-JP" altLang="en-US" sz="22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615069" y="2371971"/>
            <a:ext cx="2961861"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ソフトウェア開発プロセス</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829011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30</a:t>
            </a:fld>
            <a:endParaRPr lang="ja-JP" altLang="en-US" dirty="0"/>
          </a:p>
        </p:txBody>
      </p:sp>
      <p:sp>
        <p:nvSpPr>
          <p:cNvPr id="12" name="テキスト ボックス 11"/>
          <p:cNvSpPr txBox="1"/>
          <p:nvPr/>
        </p:nvSpPr>
        <p:spPr>
          <a:xfrm>
            <a:off x="1096486" y="6004315"/>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292504" y="6004315"/>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5" name="正方形/長方形 14"/>
          <p:cNvSpPr/>
          <p:nvPr/>
        </p:nvSpPr>
        <p:spPr>
          <a:xfrm>
            <a:off x="48747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16" name="正方形/長方形 15"/>
          <p:cNvSpPr/>
          <p:nvPr/>
        </p:nvSpPr>
        <p:spPr>
          <a:xfrm>
            <a:off x="6059000"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7" name="下矢印 6"/>
          <p:cNvSpPr/>
          <p:nvPr/>
        </p:nvSpPr>
        <p:spPr>
          <a:xfrm rot="5400000">
            <a:off x="5309055" y="4435062"/>
            <a:ext cx="1024176" cy="79305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5" name="テキスト ボックス 4"/>
          <p:cNvSpPr txBox="1"/>
          <p:nvPr/>
        </p:nvSpPr>
        <p:spPr>
          <a:xfrm>
            <a:off x="192345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7849477"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20568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Step3</a:t>
            </a:r>
            <a:r>
              <a:rPr kumimoji="1" lang="en-US" altLang="ja-JP" sz="4000" dirty="0" smtClean="0"/>
              <a:t>: </a:t>
            </a:r>
            <a:r>
              <a:rPr kumimoji="1" lang="ja-JP" altLang="en-US" sz="4000" dirty="0" smtClean="0"/>
              <a:t>テストスメルの検出</a:t>
            </a:r>
            <a:endParaRPr kumimoji="1" lang="ja-JP" altLang="en-US" sz="4000" dirty="0"/>
          </a:p>
        </p:txBody>
      </p:sp>
      <p:sp>
        <p:nvSpPr>
          <p:cNvPr id="3" name="コンテンツ プレースホルダー 2"/>
          <p:cNvSpPr>
            <a:spLocks noGrp="1"/>
          </p:cNvSpPr>
          <p:nvPr>
            <p:ph idx="1"/>
          </p:nvPr>
        </p:nvSpPr>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31</a:t>
            </a:fld>
            <a:endParaRPr lang="ja-JP" altLang="en-US" dirty="0"/>
          </a:p>
        </p:txBody>
      </p:sp>
      <p:sp>
        <p:nvSpPr>
          <p:cNvPr id="5" name="正方形/長方形 4"/>
          <p:cNvSpPr/>
          <p:nvPr/>
        </p:nvSpPr>
        <p:spPr>
          <a:xfrm>
            <a:off x="838200" y="3721755"/>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381963" y="4402842"/>
            <a:ext cx="1028700" cy="946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8078168" y="4322197"/>
          <a:ext cx="2964205" cy="1107440"/>
        </p:xfrm>
        <a:graphic>
          <a:graphicData uri="http://schemas.openxmlformats.org/drawingml/2006/table">
            <a:tbl>
              <a:tblPr firstRow="1" bandRow="1">
                <a:tableStyleId>{5940675A-B579-460E-94D1-54222C63F5DA}</a:tableStyleId>
              </a:tblPr>
              <a:tblGrid>
                <a:gridCol w="458647">
                  <a:extLst>
                    <a:ext uri="{9D8B030D-6E8A-4147-A177-3AD203B41FA5}">
                      <a16:colId xmlns:a16="http://schemas.microsoft.com/office/drawing/2014/main" val="1372453132"/>
                    </a:ext>
                  </a:extLst>
                </a:gridCol>
                <a:gridCol w="2505558">
                  <a:extLst>
                    <a:ext uri="{9D8B030D-6E8A-4147-A177-3AD203B41FA5}">
                      <a16:colId xmlns:a16="http://schemas.microsoft.com/office/drawing/2014/main" val="1114427041"/>
                    </a:ext>
                  </a:extLst>
                </a:gridCol>
              </a:tblGrid>
              <a:tr h="0">
                <a:tc>
                  <a:txBody>
                    <a:bodyPr/>
                    <a:lstStyle/>
                    <a:p>
                      <a:endParaRPr lang="ja-JP" altLang="en-US">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2013539"/>
                  </a:ext>
                </a:extLst>
              </a:tr>
              <a:tr h="370840">
                <a:tc>
                  <a:txBody>
                    <a:bodyPr/>
                    <a:lstStyle/>
                    <a:p>
                      <a:r>
                        <a:rPr lang="en-US" altLang="ja-JP" dirty="0" smtClean="0">
                          <a:latin typeface="メイリオ" panose="020B0604030504040204" pitchFamily="50" charset="-128"/>
                          <a:ea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Assertion </a:t>
                      </a:r>
                      <a:r>
                        <a:rPr kumimoji="1" lang="en-US" altLang="ja-JP" dirty="0" err="1" smtClean="0">
                          <a:latin typeface="メイリオ" panose="020B0604030504040204" pitchFamily="50" charset="-128"/>
                          <a:ea typeface="メイリオ" panose="020B0604030504040204" pitchFamily="50" charset="-128"/>
                        </a:rPr>
                        <a:t>Roullete</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39967539"/>
                  </a:ext>
                </a:extLst>
              </a:tr>
              <a:tr h="370840">
                <a:tc>
                  <a:txBody>
                    <a:bodyPr/>
                    <a:lstStyle/>
                    <a:p>
                      <a:r>
                        <a:rPr lang="en-US" altLang="ja-JP" dirty="0" smtClean="0">
                          <a:latin typeface="メイリオ" panose="020B0604030504040204" pitchFamily="50" charset="-128"/>
                          <a:ea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Exception Handling</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383984"/>
                  </a:ext>
                </a:extLst>
              </a:tr>
            </a:tbl>
          </a:graphicData>
        </a:graphic>
      </p:graphicFrame>
    </p:spTree>
    <p:extLst>
      <p:ext uri="{BB962C8B-B14F-4D97-AF65-F5344CB8AC3E}">
        <p14:creationId xmlns:p14="http://schemas.microsoft.com/office/powerpoint/2010/main" val="101992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77550" cy="1325563"/>
          </a:xfrm>
        </p:spPr>
        <p:txBody>
          <a:bodyPr>
            <a:normAutofit/>
          </a:bodyPr>
          <a:lstStyle/>
          <a:p>
            <a:r>
              <a:rPr lang="en-US" altLang="ja-JP" sz="4000" b="1" dirty="0" smtClean="0"/>
              <a:t>Step4</a:t>
            </a:r>
            <a:r>
              <a:rPr lang="en-US" altLang="ja-JP" sz="4000" dirty="0" smtClean="0"/>
              <a:t>: </a:t>
            </a:r>
            <a:r>
              <a:rPr lang="ja-JP" altLang="en-US" sz="4000" dirty="0" smtClean="0"/>
              <a:t>推薦されるテストスイートの順位付け</a:t>
            </a:r>
            <a:endParaRPr kumimoji="1" lang="ja-JP" altLang="en-US" sz="4000" dirty="0"/>
          </a:p>
        </p:txBody>
      </p:sp>
      <p:sp>
        <p:nvSpPr>
          <p:cNvPr id="3"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32</a:t>
            </a:fld>
            <a:endParaRPr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(Stpe1)</a:t>
            </a:r>
          </a:p>
        </p:txBody>
      </p:sp>
      <p:sp>
        <p:nvSpPr>
          <p:cNvPr id="7" name="テキスト ボックス 6"/>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9" name="角丸四角形 8"/>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(Stpe3)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11" name="二等辺三角形 10"/>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2" name="フローチャート: 代替処理 11"/>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56076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Step3</a:t>
            </a:r>
            <a:r>
              <a:rPr kumimoji="1" lang="en-US" altLang="ja-JP" sz="4000" dirty="0" smtClean="0"/>
              <a:t>: </a:t>
            </a:r>
            <a:r>
              <a:rPr kumimoji="1" lang="ja-JP" altLang="en-US" sz="4000" dirty="0" smtClean="0"/>
              <a:t>テストスメルの検出</a:t>
            </a:r>
            <a:endParaRPr kumimoji="1" lang="ja-JP" altLang="en-US" sz="4000" dirty="0"/>
          </a:p>
        </p:txBody>
      </p:sp>
      <p:sp>
        <p:nvSpPr>
          <p:cNvPr id="3" name="コンテンツ プレースホルダー 2"/>
          <p:cNvSpPr>
            <a:spLocks noGrp="1"/>
          </p:cNvSpPr>
          <p:nvPr>
            <p:ph idx="1"/>
          </p:nvPr>
        </p:nvSpPr>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33</a:t>
            </a:fld>
            <a:endParaRPr lang="ja-JP" altLang="en-US" dirty="0"/>
          </a:p>
        </p:txBody>
      </p:sp>
      <p:sp>
        <p:nvSpPr>
          <p:cNvPr id="5" name="正方形/長方形 4"/>
          <p:cNvSpPr/>
          <p:nvPr/>
        </p:nvSpPr>
        <p:spPr>
          <a:xfrm>
            <a:off x="838200" y="3444756"/>
            <a:ext cx="5834550"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actual1 = </a:t>
            </a:r>
            <a:r>
              <a:rPr lang="en-US" altLang="ja-JP" dirty="0" err="1" smtClean="0">
                <a:solidFill>
                  <a:schemeClr val="tx1"/>
                </a:solidFill>
                <a:latin typeface="Consolas" panose="020B0609020204030204" pitchFamily="49" charset="0"/>
              </a:rPr>
              <a:t>sut.calcPrice</a:t>
            </a:r>
            <a:r>
              <a:rPr lang="en-US" altLang="ja-JP" dirty="0" smtClean="0">
                <a:solidFill>
                  <a:schemeClr val="tx1"/>
                </a:solidFill>
                <a:latin typeface="Consolas" panose="020B0609020204030204" pitchFamily="49" charset="0"/>
              </a:rPr>
              <a:t>(item1);</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actual1);</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actual2 = </a:t>
            </a:r>
            <a:r>
              <a:rPr lang="en-US" altLang="ja-JP" dirty="0" err="1" smtClean="0">
                <a:solidFill>
                  <a:schemeClr val="tx1"/>
                </a:solidFill>
                <a:latin typeface="Consolas" panose="020B0609020204030204" pitchFamily="49" charset="0"/>
              </a:rPr>
              <a:t>sut.calcPrice</a:t>
            </a:r>
            <a:r>
              <a:rPr lang="en-US" altLang="ja-JP" dirty="0" smtClean="0">
                <a:solidFill>
                  <a:schemeClr val="tx1"/>
                </a:solidFill>
                <a:latin typeface="Consolas" panose="020B0609020204030204" pitchFamily="49" charset="0"/>
              </a:rPr>
              <a:t>(item2);</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actual2);</a:t>
            </a: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381963" y="4402842"/>
            <a:ext cx="1028700" cy="946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980020582"/>
              </p:ext>
            </p:extLst>
          </p:nvPr>
        </p:nvGraphicFramePr>
        <p:xfrm>
          <a:off x="8078168" y="4322197"/>
          <a:ext cx="2964205" cy="1107440"/>
        </p:xfrm>
        <a:graphic>
          <a:graphicData uri="http://schemas.openxmlformats.org/drawingml/2006/table">
            <a:tbl>
              <a:tblPr firstRow="1" bandRow="1">
                <a:tableStyleId>{5940675A-B579-460E-94D1-54222C63F5DA}</a:tableStyleId>
              </a:tblPr>
              <a:tblGrid>
                <a:gridCol w="458647">
                  <a:extLst>
                    <a:ext uri="{9D8B030D-6E8A-4147-A177-3AD203B41FA5}">
                      <a16:colId xmlns:a16="http://schemas.microsoft.com/office/drawing/2014/main" val="1372453132"/>
                    </a:ext>
                  </a:extLst>
                </a:gridCol>
                <a:gridCol w="2505558">
                  <a:extLst>
                    <a:ext uri="{9D8B030D-6E8A-4147-A177-3AD203B41FA5}">
                      <a16:colId xmlns:a16="http://schemas.microsoft.com/office/drawing/2014/main" val="1114427041"/>
                    </a:ext>
                  </a:extLst>
                </a:gridCol>
              </a:tblGrid>
              <a:tr h="0">
                <a:tc>
                  <a:txBody>
                    <a:bodyPr/>
                    <a:lstStyle/>
                    <a:p>
                      <a:endParaRPr lang="ja-JP" altLang="en-US">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2013539"/>
                  </a:ext>
                </a:extLst>
              </a:tr>
              <a:tr h="370840">
                <a:tc>
                  <a:txBody>
                    <a:bodyPr/>
                    <a:lstStyle/>
                    <a:p>
                      <a:r>
                        <a:rPr lang="en-US" altLang="ja-JP" dirty="0" smtClean="0">
                          <a:latin typeface="メイリオ" panose="020B0604030504040204" pitchFamily="50" charset="-128"/>
                          <a:ea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Assertion </a:t>
                      </a:r>
                      <a:r>
                        <a:rPr kumimoji="1" lang="en-US" altLang="ja-JP" dirty="0" err="1" smtClean="0">
                          <a:latin typeface="メイリオ" panose="020B0604030504040204" pitchFamily="50" charset="-128"/>
                          <a:ea typeface="メイリオ" panose="020B0604030504040204" pitchFamily="50" charset="-128"/>
                        </a:rPr>
                        <a:t>Roullete</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39967539"/>
                  </a:ext>
                </a:extLst>
              </a:tr>
              <a:tr h="370840">
                <a:tc>
                  <a:txBody>
                    <a:bodyPr/>
                    <a:lstStyle/>
                    <a:p>
                      <a:r>
                        <a:rPr lang="en-US" altLang="ja-JP" dirty="0" smtClean="0">
                          <a:latin typeface="メイリオ" panose="020B0604030504040204" pitchFamily="50" charset="-128"/>
                          <a:ea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Exception Handling</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383984"/>
                  </a:ext>
                </a:extLst>
              </a:tr>
            </a:tbl>
          </a:graphicData>
        </a:graphic>
      </p:graphicFrame>
    </p:spTree>
    <p:extLst>
      <p:ext uri="{BB962C8B-B14F-4D97-AF65-F5344CB8AC3E}">
        <p14:creationId xmlns:p14="http://schemas.microsoft.com/office/powerpoint/2010/main" val="536989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Step1</a:t>
            </a:r>
            <a:r>
              <a:rPr kumimoji="1" lang="en-US" altLang="ja-JP" sz="4000" dirty="0" smtClean="0"/>
              <a:t>: </a:t>
            </a:r>
            <a:r>
              <a:rPr kumimoji="1" lang="ja-JP" altLang="en-US" sz="4000" dirty="0" smtClean="0"/>
              <a:t>類似コード片の検出</a:t>
            </a:r>
            <a:endParaRPr kumimoji="1" lang="ja-JP" altLang="en-US" sz="4000" dirty="0"/>
          </a:p>
        </p:txBody>
      </p:sp>
      <p:sp>
        <p:nvSpPr>
          <p:cNvPr id="3" name="コンテンツ プレースホルダー 2"/>
          <p:cNvSpPr>
            <a:spLocks noGrp="1"/>
          </p:cNvSpPr>
          <p:nvPr>
            <p:ph idx="1"/>
          </p:nvPr>
        </p:nvSpPr>
        <p:spPr>
          <a:xfrm>
            <a:off x="838200" y="1595438"/>
            <a:ext cx="10515600" cy="1222375"/>
          </a:xfrm>
        </p:spPr>
        <p:txBody>
          <a:bodyPr/>
          <a:lstStyle/>
          <a:p>
            <a:r>
              <a:rPr lang="ja-JP" altLang="en-US" dirty="0" smtClean="0"/>
              <a:t>類似コード検出ツール</a:t>
            </a:r>
            <a:r>
              <a:rPr lang="en-US" altLang="ja-JP" dirty="0" smtClean="0"/>
              <a:t>: NiCad[5]</a:t>
            </a:r>
          </a:p>
          <a:p>
            <a:pPr lvl="1"/>
            <a:r>
              <a:rPr lang="ja-JP" altLang="en-US" dirty="0"/>
              <a:t>ソースコードのレイアウトを変換させ，行単位でソースコードを比較する</a:t>
            </a:r>
            <a:r>
              <a:rPr lang="ja-JP" altLang="en-US" dirty="0" smtClean="0"/>
              <a:t>こと</a:t>
            </a:r>
            <a:r>
              <a:rPr lang="ja-JP" altLang="en-US" dirty="0"/>
              <a:t>で</a:t>
            </a:r>
            <a:r>
              <a:rPr lang="ja-JP" altLang="en-US" dirty="0" smtClean="0"/>
              <a:t>類似コード片を</a:t>
            </a:r>
            <a:r>
              <a:rPr lang="ja-JP" altLang="en-US" dirty="0"/>
              <a:t>検出</a:t>
            </a:r>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34</a:t>
            </a:fld>
            <a:endParaRPr lang="ja-JP" altLang="en-US" dirty="0"/>
          </a:p>
        </p:txBody>
      </p:sp>
      <p:sp>
        <p:nvSpPr>
          <p:cNvPr id="5" name="正方形/長方形 4"/>
          <p:cNvSpPr/>
          <p:nvPr/>
        </p:nvSpPr>
        <p:spPr>
          <a:xfrm>
            <a:off x="838200" y="3097214"/>
            <a:ext cx="5111750"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item</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if </a:t>
            </a:r>
            <a:r>
              <a:rPr lang="en-US" altLang="ja-JP" dirty="0">
                <a:latin typeface="Consolas" panose="020B0609020204030204" pitchFamily="49" charset="0"/>
              </a:rPr>
              <a:t>(</a:t>
            </a:r>
            <a:r>
              <a:rPr lang="en-US" altLang="ja-JP" dirty="0" err="1">
                <a:latin typeface="Consolas" panose="020B0609020204030204" pitchFamily="49" charset="0"/>
              </a:rPr>
              <a:t>item.length</a:t>
            </a:r>
            <a:r>
              <a:rPr lang="en-US" altLang="ja-JP" dirty="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a:latin typeface="Consolas" panose="020B0609020204030204" pitchFamily="49" charset="0"/>
              </a:rPr>
              <a:t>-1;</a:t>
            </a:r>
          </a:p>
          <a:p>
            <a:r>
              <a:rPr lang="en-US" altLang="ja-JP" dirty="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totalprice</a:t>
            </a:r>
            <a:r>
              <a:rPr lang="en-US" altLang="ja-JP" dirty="0">
                <a:latin typeface="Consolas" panose="020B0609020204030204" pitchFamily="49" charset="0"/>
              </a:rPr>
              <a:t> += item[</a:t>
            </a:r>
            <a:r>
              <a:rPr lang="en-US" altLang="ja-JP" dirty="0" err="1">
                <a:latin typeface="Consolas" panose="020B0609020204030204" pitchFamily="49" charset="0"/>
              </a:rPr>
              <a:t>i</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97650" y="3097213"/>
            <a:ext cx="5187950"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r>
              <a:rPr lang="en-US" altLang="ja-JP" dirty="0" smtClean="0">
                <a:latin typeface="Consolas" panose="020B0609020204030204" pitchFamily="49" charset="0"/>
              </a:rPr>
              <a:t>    if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-1;</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152650" y="5993785"/>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8007350" y="5993785"/>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57875" y="3979862"/>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68577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7392" y="1725634"/>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35</a:t>
            </a:fld>
            <a:endParaRPr lang="ja-JP" altLang="en-US" dirty="0"/>
          </a:p>
        </p:txBody>
      </p:sp>
      <p:sp>
        <p:nvSpPr>
          <p:cNvPr id="10" name="正方形/長方形 9"/>
          <p:cNvSpPr/>
          <p:nvPr/>
        </p:nvSpPr>
        <p:spPr>
          <a:xfrm>
            <a:off x="419675" y="3820852"/>
            <a:ext cx="5650967"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public class Calculator {</a:t>
            </a:r>
          </a:p>
          <a:p>
            <a:endParaRPr lang="en-US" altLang="ja-JP" sz="2000" dirty="0">
              <a:solidFill>
                <a:schemeClr val="tx1"/>
              </a:solidFill>
              <a:latin typeface="Consolas" panose="020B0609020204030204" pitchFamily="49" charset="0"/>
              <a:ea typeface="ＭＳ ゴシック" panose="020B0609070205080204" pitchFamily="49" charset="-128"/>
            </a:endParaRP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public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x,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y) {</a:t>
            </a:r>
          </a:p>
          <a:p>
            <a:r>
              <a:rPr lang="en-US" altLang="ja-JP" sz="2000" dirty="0">
                <a:solidFill>
                  <a:schemeClr val="tx1"/>
                </a:solidFill>
                <a:latin typeface="Consolas" panose="020B0609020204030204" pitchFamily="49" charset="0"/>
                <a:ea typeface="ＭＳ ゴシック" panose="020B0609070205080204" pitchFamily="49" charset="-128"/>
              </a:rPr>
              <a:t>        return x * y;</a:t>
            </a:r>
          </a:p>
          <a:p>
            <a:r>
              <a:rPr lang="en-US" altLang="ja-JP" sz="2000" dirty="0">
                <a:solidFill>
                  <a:schemeClr val="tx1"/>
                </a:solidFill>
                <a:latin typeface="Consolas" panose="020B0609020204030204" pitchFamily="49" charset="0"/>
                <a:ea typeface="ＭＳ ゴシック" panose="020B0609070205080204" pitchFamily="49" charset="-128"/>
              </a:rPr>
              <a:t>    }</a:t>
            </a:r>
          </a:p>
          <a:p>
            <a:endParaRPr lang="en-US" altLang="ja-JP" sz="2000" dirty="0">
              <a:solidFill>
                <a:schemeClr val="tx1"/>
              </a:solidFill>
              <a:latin typeface="Consolas" panose="020B0609020204030204" pitchFamily="49" charset="0"/>
              <a:ea typeface="ＭＳ ゴシック" panose="020B0609070205080204" pitchFamily="49" charset="-128"/>
            </a:endParaRP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11" name="正方形/長方形 10"/>
          <p:cNvSpPr/>
          <p:nvPr/>
        </p:nvSpPr>
        <p:spPr>
          <a:xfrm>
            <a:off x="6243172" y="3820852"/>
            <a:ext cx="5636985"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@Test</a:t>
            </a:r>
          </a:p>
          <a:p>
            <a:r>
              <a:rPr lang="en-US" altLang="ja-JP" sz="2000" dirty="0">
                <a:solidFill>
                  <a:schemeClr val="tx1"/>
                </a:solidFill>
                <a:latin typeface="Consolas" panose="020B0609020204030204" pitchFamily="49" charset="0"/>
                <a:ea typeface="ＭＳ ゴシック" panose="020B0609070205080204" pitchFamily="49" charset="-128"/>
              </a:rPr>
              <a:t>public void </a:t>
            </a:r>
            <a:r>
              <a:rPr lang="en-US" altLang="ja-JP" sz="2000" dirty="0" err="1">
                <a:solidFill>
                  <a:srgbClr val="FF0000"/>
                </a:solidFill>
                <a:latin typeface="Consolas" panose="020B0609020204030204" pitchFamily="49" charset="0"/>
                <a:ea typeface="ＭＳ ゴシック" panose="020B0609070205080204" pitchFamily="49" charset="-128"/>
              </a:rPr>
              <a:t>testMultipyOfTwoNumbers</a:t>
            </a:r>
            <a:r>
              <a:rPr lang="en-US" altLang="ja-JP" sz="2000" dirty="0">
                <a:solidFill>
                  <a:schemeClr val="tx1"/>
                </a:solidFill>
                <a:latin typeface="Consolas" panose="020B0609020204030204" pitchFamily="49" charset="0"/>
                <a:ea typeface="ＭＳ ゴシック" panose="020B0609070205080204" pitchFamily="49" charset="-128"/>
              </a:rPr>
              <a:t>() {</a:t>
            </a:r>
          </a:p>
          <a:p>
            <a:r>
              <a:rPr lang="en-US" altLang="ja-JP" sz="2000" dirty="0">
                <a:solidFill>
                  <a:schemeClr val="tx1"/>
                </a:solidFill>
                <a:latin typeface="Consolas" panose="020B0609020204030204" pitchFamily="49" charset="0"/>
                <a:ea typeface="ＭＳ ゴシック" panose="020B0609070205080204" pitchFamily="49" charset="-128"/>
              </a:rPr>
              <a:t>    Calculator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a:solidFill>
                  <a:schemeClr val="tx1"/>
                </a:solidFill>
                <a:latin typeface="Consolas" panose="020B0609020204030204" pitchFamily="49" charset="0"/>
                <a:ea typeface="ＭＳ ゴシック" panose="020B0609070205080204" pitchFamily="49" charset="-128"/>
              </a:rPr>
              <a:t> = new Calculator();</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expected = 200;</a:t>
            </a: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actual =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err="1">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(10,20);</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assertEquals</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expected,actual</a:t>
            </a:r>
            <a:r>
              <a:rPr lang="en-US" altLang="ja-JP" sz="2000" dirty="0">
                <a:solidFill>
                  <a:schemeClr val="tx1"/>
                </a:solidFill>
                <a:latin typeface="Consolas" panose="020B0609020204030204" pitchFamily="49" charset="0"/>
                <a:ea typeface="ＭＳ ゴシック" panose="020B0609070205080204" pitchFamily="49" charset="-128"/>
              </a:rPr>
              <a:t>);</a:t>
            </a: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12" name="テキスト ボックス 11"/>
          <p:cNvSpPr txBox="1"/>
          <p:nvPr/>
        </p:nvSpPr>
        <p:spPr>
          <a:xfrm>
            <a:off x="1242578" y="6129073"/>
            <a:ext cx="4005159"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類似</a:t>
            </a:r>
            <a:r>
              <a:rPr lang="ja-JP" altLang="en-US" sz="2000" b="1" dirty="0" smtClean="0">
                <a:latin typeface="メイリオ" panose="020B0604030504040204" pitchFamily="50" charset="-128"/>
                <a:ea typeface="メイリオ" panose="020B0604030504040204" pitchFamily="50" charset="-128"/>
              </a:rPr>
              <a:t>コード片</a:t>
            </a:r>
            <a:r>
              <a:rPr lang="en-US" altLang="ja-JP" sz="2000" b="1" dirty="0" smtClean="0">
                <a:latin typeface="メイリオ" panose="020B0604030504040204" pitchFamily="50" charset="-128"/>
                <a:ea typeface="メイリオ" panose="020B0604030504040204" pitchFamily="50" charset="-128"/>
              </a:rPr>
              <a:t>(</a:t>
            </a:r>
            <a:r>
              <a:rPr lang="ja-JP" altLang="en-US" sz="2000" b="1" dirty="0" smtClean="0">
                <a:latin typeface="メイリオ" panose="020B0604030504040204" pitchFamily="50" charset="-128"/>
                <a:ea typeface="メイリオ" panose="020B0604030504040204" pitchFamily="50" charset="-128"/>
              </a:rPr>
              <a:t>テスト対象</a:t>
            </a:r>
            <a:r>
              <a:rPr lang="en-US" altLang="ja-JP" sz="2000" b="1" dirty="0" smtClean="0">
                <a:latin typeface="メイリオ" panose="020B0604030504040204" pitchFamily="50" charset="-128"/>
                <a:ea typeface="メイリオ" panose="020B0604030504040204" pitchFamily="50" charset="-128"/>
              </a:rPr>
              <a:t>)</a:t>
            </a:r>
            <a:endParaRPr kumimoji="1" lang="ja-JP" altLang="en-US" sz="2000" b="1"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107470" y="6129073"/>
            <a:ext cx="1908387" cy="400110"/>
          </a:xfrm>
          <a:prstGeom prst="rect">
            <a:avLst/>
          </a:prstGeom>
          <a:noFill/>
        </p:spPr>
        <p:txBody>
          <a:bodyPr wrap="square" rtlCol="0">
            <a:spAutoFit/>
          </a:bodyPr>
          <a:lstStyle/>
          <a:p>
            <a:pPr algn="ctr"/>
            <a:r>
              <a:rPr lang="ja-JP" altLang="en-US" sz="2000" b="1">
                <a:latin typeface="メイリオ" panose="020B0604030504040204" pitchFamily="50" charset="-128"/>
                <a:ea typeface="メイリオ" panose="020B0604030504040204" pitchFamily="50" charset="-128"/>
              </a:rPr>
              <a:t>テストコード</a:t>
            </a:r>
            <a:endParaRPr kumimoji="1" lang="ja-JP" altLang="en-US" sz="2000" b="1" dirty="0">
              <a:latin typeface="メイリオ" panose="020B0604030504040204" pitchFamily="50" charset="-128"/>
              <a:ea typeface="メイリオ" panose="020B0604030504040204" pitchFamily="50" charset="-128"/>
            </a:endParaRPr>
          </a:p>
        </p:txBody>
      </p:sp>
      <p:sp>
        <p:nvSpPr>
          <p:cNvPr id="14" name="右矢印 13"/>
          <p:cNvSpPr/>
          <p:nvPr/>
        </p:nvSpPr>
        <p:spPr>
          <a:xfrm rot="10800000">
            <a:off x="5752293" y="4749909"/>
            <a:ext cx="636697" cy="45936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5674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77550" cy="1325563"/>
          </a:xfrm>
        </p:spPr>
        <p:txBody>
          <a:bodyPr>
            <a:normAutofit/>
          </a:bodyPr>
          <a:lstStyle/>
          <a:p>
            <a:r>
              <a:rPr lang="en-US" altLang="ja-JP" sz="4000" b="1" dirty="0" smtClean="0"/>
              <a:t>Step4</a:t>
            </a:r>
            <a:r>
              <a:rPr lang="en-US" altLang="ja-JP" sz="4000" dirty="0" smtClean="0"/>
              <a:t>: </a:t>
            </a:r>
            <a:r>
              <a:rPr lang="ja-JP" altLang="en-US" sz="4000" dirty="0" smtClean="0"/>
              <a:t>推薦されるテストスイートの順位付け</a:t>
            </a:r>
            <a:endParaRPr kumimoji="1" lang="ja-JP" altLang="en-US" sz="4000" dirty="0"/>
          </a:p>
        </p:txBody>
      </p:sp>
      <p:sp>
        <p:nvSpPr>
          <p:cNvPr id="3" name="コンテンツ プレースホルダー 2"/>
          <p:cNvSpPr>
            <a:spLocks noGrp="1"/>
          </p:cNvSpPr>
          <p:nvPr>
            <p:ph idx="1"/>
          </p:nvPr>
        </p:nvSpPr>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smtClean="0"/>
          </a:p>
          <a:p>
            <a:pPr lvl="1"/>
            <a:r>
              <a:rPr lang="ja-JP" altLang="en-US" dirty="0"/>
              <a:t>入力コード片と類似コード片間の類似度</a:t>
            </a:r>
            <a:r>
              <a:rPr lang="en-US" altLang="ja-JP" dirty="0"/>
              <a:t>(Stpe1)</a:t>
            </a:r>
          </a:p>
          <a:p>
            <a:pPr lvl="1"/>
            <a:r>
              <a:rPr lang="ja-JP" altLang="en-US" dirty="0" smtClean="0"/>
              <a:t>テストスイート内に含まれるテストスメルの数</a:t>
            </a:r>
            <a:r>
              <a:rPr lang="en-US" altLang="ja-JP" dirty="0" smtClean="0"/>
              <a:t>(Stpe3)</a:t>
            </a:r>
          </a:p>
          <a:p>
            <a:pPr lvl="1"/>
            <a:endParaRPr lang="en-US" altLang="ja-JP" dirty="0"/>
          </a:p>
          <a:p>
            <a:r>
              <a:rPr lang="en-US" altLang="ja-JP" dirty="0" smtClean="0"/>
              <a:t>NiCad</a:t>
            </a:r>
          </a:p>
          <a:p>
            <a:r>
              <a:rPr lang="ja-JP" altLang="en-US" dirty="0" smtClean="0"/>
              <a:t>類似度を優先として並び替え、類似度が同じ場合テストスメルの数で順位づける</a:t>
            </a:r>
            <a:endParaRPr lang="ja-JP" altLang="en-US" dirty="0"/>
          </a:p>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36</a:t>
            </a:fld>
            <a:endParaRPr lang="ja-JP" altLang="en-US" dirty="0"/>
          </a:p>
        </p:txBody>
      </p:sp>
    </p:spTree>
    <p:extLst>
      <p:ext uri="{BB962C8B-B14F-4D97-AF65-F5344CB8AC3E}">
        <p14:creationId xmlns:p14="http://schemas.microsoft.com/office/powerpoint/2010/main" val="421301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Step1</a:t>
            </a:r>
            <a:r>
              <a:rPr kumimoji="1" lang="en-US" altLang="ja-JP" sz="4000" dirty="0" smtClean="0"/>
              <a:t>: </a:t>
            </a:r>
            <a:r>
              <a:rPr kumimoji="1" lang="ja-JP" altLang="en-US" sz="4000" dirty="0" smtClean="0"/>
              <a:t>類似コード片の検出</a:t>
            </a:r>
            <a:endParaRPr kumimoji="1" lang="ja-JP" altLang="en-US" sz="4000" dirty="0"/>
          </a:p>
        </p:txBody>
      </p:sp>
      <p:sp>
        <p:nvSpPr>
          <p:cNvPr id="3" name="コンテンツ プレースホルダー 2"/>
          <p:cNvSpPr>
            <a:spLocks noGrp="1"/>
          </p:cNvSpPr>
          <p:nvPr>
            <p:ph idx="1"/>
          </p:nvPr>
        </p:nvSpPr>
        <p:spPr/>
        <p:txBody>
          <a:bodyPr/>
          <a:lstStyle/>
          <a:p>
            <a:r>
              <a:rPr kumimoji="1" lang="ja-JP" altLang="en-US" dirty="0" smtClean="0"/>
              <a:t>入力コード片に対する類似コード片を検出</a:t>
            </a:r>
            <a:endParaRPr lang="en-US" altLang="ja-JP" dirty="0"/>
          </a:p>
          <a:p>
            <a:pPr lvl="1"/>
            <a:r>
              <a:rPr lang="ja-JP" altLang="en-US" dirty="0" smtClean="0"/>
              <a:t>類似コード検出ツール</a:t>
            </a:r>
            <a:r>
              <a:rPr lang="en-US" altLang="ja-JP" dirty="0" smtClean="0"/>
              <a:t>: NiCad[5]</a:t>
            </a:r>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37</a:t>
            </a:fld>
            <a:endParaRPr lang="ja-JP" altLang="en-US" dirty="0"/>
          </a:p>
        </p:txBody>
      </p:sp>
    </p:spTree>
    <p:extLst>
      <p:ext uri="{BB962C8B-B14F-4D97-AF65-F5344CB8AC3E}">
        <p14:creationId xmlns:p14="http://schemas.microsoft.com/office/powerpoint/2010/main" val="1789799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7392" y="1725634"/>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38</a:t>
            </a:fld>
            <a:endParaRPr lang="ja-JP" altLang="en-US" dirty="0"/>
          </a:p>
        </p:txBody>
      </p:sp>
      <p:sp>
        <p:nvSpPr>
          <p:cNvPr id="10" name="正方形/長方形 9"/>
          <p:cNvSpPr/>
          <p:nvPr/>
        </p:nvSpPr>
        <p:spPr>
          <a:xfrm>
            <a:off x="419675" y="3820852"/>
            <a:ext cx="5650967"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public class Calculator {</a:t>
            </a:r>
          </a:p>
          <a:p>
            <a:endParaRPr lang="en-US" altLang="ja-JP" sz="2000" dirty="0">
              <a:solidFill>
                <a:schemeClr val="tx1"/>
              </a:solidFill>
              <a:latin typeface="Consolas" panose="020B0609020204030204" pitchFamily="49" charset="0"/>
              <a:ea typeface="ＭＳ ゴシック" panose="020B0609070205080204" pitchFamily="49" charset="-128"/>
            </a:endParaRP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public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x,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y) {</a:t>
            </a:r>
          </a:p>
          <a:p>
            <a:r>
              <a:rPr lang="en-US" altLang="ja-JP" sz="2000" dirty="0">
                <a:solidFill>
                  <a:schemeClr val="tx1"/>
                </a:solidFill>
                <a:latin typeface="Consolas" panose="020B0609020204030204" pitchFamily="49" charset="0"/>
                <a:ea typeface="ＭＳ ゴシック" panose="020B0609070205080204" pitchFamily="49" charset="-128"/>
              </a:rPr>
              <a:t>        return x * y;</a:t>
            </a:r>
          </a:p>
          <a:p>
            <a:r>
              <a:rPr lang="en-US" altLang="ja-JP" sz="2000" dirty="0">
                <a:solidFill>
                  <a:schemeClr val="tx1"/>
                </a:solidFill>
                <a:latin typeface="Consolas" panose="020B0609020204030204" pitchFamily="49" charset="0"/>
                <a:ea typeface="ＭＳ ゴシック" panose="020B0609070205080204" pitchFamily="49" charset="-128"/>
              </a:rPr>
              <a:t>    }</a:t>
            </a:r>
          </a:p>
          <a:p>
            <a:endParaRPr lang="en-US" altLang="ja-JP" sz="2000" dirty="0">
              <a:solidFill>
                <a:schemeClr val="tx1"/>
              </a:solidFill>
              <a:latin typeface="Consolas" panose="020B0609020204030204" pitchFamily="49" charset="0"/>
              <a:ea typeface="ＭＳ ゴシック" panose="020B0609070205080204" pitchFamily="49" charset="-128"/>
            </a:endParaRP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11" name="正方形/長方形 10"/>
          <p:cNvSpPr/>
          <p:nvPr/>
        </p:nvSpPr>
        <p:spPr>
          <a:xfrm>
            <a:off x="6243172" y="3820852"/>
            <a:ext cx="5636985"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@Test</a:t>
            </a:r>
          </a:p>
          <a:p>
            <a:r>
              <a:rPr lang="en-US" altLang="ja-JP" sz="2000" dirty="0">
                <a:solidFill>
                  <a:schemeClr val="tx1"/>
                </a:solidFill>
                <a:latin typeface="Consolas" panose="020B0609020204030204" pitchFamily="49" charset="0"/>
                <a:ea typeface="ＭＳ ゴシック" panose="020B0609070205080204" pitchFamily="49" charset="-128"/>
              </a:rPr>
              <a:t>public void </a:t>
            </a:r>
            <a:r>
              <a:rPr lang="en-US" altLang="ja-JP" sz="2000" dirty="0" err="1">
                <a:solidFill>
                  <a:srgbClr val="FF0000"/>
                </a:solidFill>
                <a:latin typeface="Consolas" panose="020B0609020204030204" pitchFamily="49" charset="0"/>
                <a:ea typeface="ＭＳ ゴシック" panose="020B0609070205080204" pitchFamily="49" charset="-128"/>
              </a:rPr>
              <a:t>testMultipyOfTwoNumbers</a:t>
            </a:r>
            <a:r>
              <a:rPr lang="en-US" altLang="ja-JP" sz="2000" dirty="0">
                <a:solidFill>
                  <a:schemeClr val="tx1"/>
                </a:solidFill>
                <a:latin typeface="Consolas" panose="020B0609020204030204" pitchFamily="49" charset="0"/>
                <a:ea typeface="ＭＳ ゴシック" panose="020B0609070205080204" pitchFamily="49" charset="-128"/>
              </a:rPr>
              <a:t>() {</a:t>
            </a:r>
          </a:p>
          <a:p>
            <a:r>
              <a:rPr lang="en-US" altLang="ja-JP" sz="2000" dirty="0">
                <a:solidFill>
                  <a:schemeClr val="tx1"/>
                </a:solidFill>
                <a:latin typeface="Consolas" panose="020B0609020204030204" pitchFamily="49" charset="0"/>
                <a:ea typeface="ＭＳ ゴシック" panose="020B0609070205080204" pitchFamily="49" charset="-128"/>
              </a:rPr>
              <a:t>    Calculator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a:solidFill>
                  <a:schemeClr val="tx1"/>
                </a:solidFill>
                <a:latin typeface="Consolas" panose="020B0609020204030204" pitchFamily="49" charset="0"/>
                <a:ea typeface="ＭＳ ゴシック" panose="020B0609070205080204" pitchFamily="49" charset="-128"/>
              </a:rPr>
              <a:t> = new Calculator();</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expected = 200;</a:t>
            </a: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actual =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err="1">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(10,20);</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assertEquals</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expected,actual</a:t>
            </a:r>
            <a:r>
              <a:rPr lang="en-US" altLang="ja-JP" sz="2000" dirty="0">
                <a:solidFill>
                  <a:schemeClr val="tx1"/>
                </a:solidFill>
                <a:latin typeface="Consolas" panose="020B0609020204030204" pitchFamily="49" charset="0"/>
                <a:ea typeface="ＭＳ ゴシック" panose="020B0609070205080204" pitchFamily="49" charset="-128"/>
              </a:rPr>
              <a:t>);</a:t>
            </a: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12" name="テキスト ボックス 11"/>
          <p:cNvSpPr txBox="1"/>
          <p:nvPr/>
        </p:nvSpPr>
        <p:spPr>
          <a:xfrm>
            <a:off x="1242578" y="6129073"/>
            <a:ext cx="4005159"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類似</a:t>
            </a:r>
            <a:r>
              <a:rPr lang="ja-JP" altLang="en-US" sz="2000" b="1" dirty="0" smtClean="0">
                <a:latin typeface="メイリオ" panose="020B0604030504040204" pitchFamily="50" charset="-128"/>
                <a:ea typeface="メイリオ" panose="020B0604030504040204" pitchFamily="50" charset="-128"/>
              </a:rPr>
              <a:t>コード片</a:t>
            </a:r>
            <a:r>
              <a:rPr lang="en-US" altLang="ja-JP" sz="2000" b="1" dirty="0" smtClean="0">
                <a:latin typeface="メイリオ" panose="020B0604030504040204" pitchFamily="50" charset="-128"/>
                <a:ea typeface="メイリオ" panose="020B0604030504040204" pitchFamily="50" charset="-128"/>
              </a:rPr>
              <a:t>(</a:t>
            </a:r>
            <a:r>
              <a:rPr lang="ja-JP" altLang="en-US" sz="2000" b="1" dirty="0" smtClean="0">
                <a:latin typeface="メイリオ" panose="020B0604030504040204" pitchFamily="50" charset="-128"/>
                <a:ea typeface="メイリオ" panose="020B0604030504040204" pitchFamily="50" charset="-128"/>
              </a:rPr>
              <a:t>テスト対象</a:t>
            </a:r>
            <a:r>
              <a:rPr lang="en-US" altLang="ja-JP" sz="2000" b="1" dirty="0" smtClean="0">
                <a:latin typeface="メイリオ" panose="020B0604030504040204" pitchFamily="50" charset="-128"/>
                <a:ea typeface="メイリオ" panose="020B0604030504040204" pitchFamily="50" charset="-128"/>
              </a:rPr>
              <a:t>)</a:t>
            </a:r>
            <a:endParaRPr kumimoji="1" lang="ja-JP" altLang="en-US" sz="2000" b="1"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107470" y="6129073"/>
            <a:ext cx="1908387" cy="400110"/>
          </a:xfrm>
          <a:prstGeom prst="rect">
            <a:avLst/>
          </a:prstGeom>
          <a:noFill/>
        </p:spPr>
        <p:txBody>
          <a:bodyPr wrap="square" rtlCol="0">
            <a:spAutoFit/>
          </a:bodyPr>
          <a:lstStyle/>
          <a:p>
            <a:pPr algn="ctr"/>
            <a:r>
              <a:rPr lang="ja-JP" altLang="en-US" sz="2000" b="1">
                <a:latin typeface="メイリオ" panose="020B0604030504040204" pitchFamily="50" charset="-128"/>
                <a:ea typeface="メイリオ" panose="020B0604030504040204" pitchFamily="50" charset="-128"/>
              </a:rPr>
              <a:t>テストコード</a:t>
            </a:r>
            <a:endParaRPr kumimoji="1" lang="ja-JP" altLang="en-US" sz="2000" b="1" dirty="0">
              <a:latin typeface="メイリオ" panose="020B0604030504040204" pitchFamily="50" charset="-128"/>
              <a:ea typeface="メイリオ" panose="020B0604030504040204" pitchFamily="50" charset="-128"/>
            </a:endParaRPr>
          </a:p>
        </p:txBody>
      </p:sp>
      <p:sp>
        <p:nvSpPr>
          <p:cNvPr id="14" name="右矢印 13"/>
          <p:cNvSpPr/>
          <p:nvPr/>
        </p:nvSpPr>
        <p:spPr>
          <a:xfrm rot="10800000">
            <a:off x="5752293" y="4749909"/>
            <a:ext cx="636697" cy="45936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3865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Step3</a:t>
            </a:r>
            <a:r>
              <a:rPr kumimoji="1" lang="en-US" altLang="ja-JP" sz="4000" dirty="0" smtClean="0"/>
              <a:t>: </a:t>
            </a:r>
            <a:r>
              <a:rPr kumimoji="1" lang="ja-JP" altLang="en-US" sz="4000" dirty="0" smtClean="0"/>
              <a:t>テストスメルの検出</a:t>
            </a:r>
            <a:endParaRPr kumimoji="1" lang="ja-JP" altLang="en-US" sz="4000" dirty="0"/>
          </a:p>
        </p:txBody>
      </p:sp>
      <p:sp>
        <p:nvSpPr>
          <p:cNvPr id="3" name="コンテンツ プレースホルダー 2"/>
          <p:cNvSpPr>
            <a:spLocks noGrp="1"/>
          </p:cNvSpPr>
          <p:nvPr>
            <p:ph idx="1"/>
          </p:nvPr>
        </p:nvSpPr>
        <p:spPr/>
        <p:txBody>
          <a:bodyPr/>
          <a:lstStyle/>
          <a:p>
            <a:r>
              <a:rPr kumimoji="1" lang="en-US" altLang="ja-JP" dirty="0" smtClean="0"/>
              <a:t>Step2</a:t>
            </a:r>
            <a:r>
              <a:rPr kumimoji="1" lang="ja-JP" altLang="en-US" dirty="0" smtClean="0"/>
              <a:t>で検索されたテストコード内に含まれるテストスメルを検出</a:t>
            </a:r>
            <a:endParaRPr kumimoji="1" lang="en-US" altLang="ja-JP" dirty="0" smtClean="0"/>
          </a:p>
          <a:p>
            <a:r>
              <a:rPr kumimoji="1" lang="ja-JP" altLang="en-US" dirty="0" smtClean="0"/>
              <a:t>テストスメル検出ツール</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39</a:t>
            </a:fld>
            <a:endParaRPr lang="ja-JP" altLang="en-US" dirty="0"/>
          </a:p>
        </p:txBody>
      </p:sp>
    </p:spTree>
    <p:extLst>
      <p:ext uri="{BB962C8B-B14F-4D97-AF65-F5344CB8AC3E}">
        <p14:creationId xmlns:p14="http://schemas.microsoft.com/office/powerpoint/2010/main" val="1414604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テストコード自動生成ツール</a:t>
            </a:r>
            <a:endParaRPr kumimoji="1" lang="ja-JP" altLang="en-US" dirty="0"/>
          </a:p>
        </p:txBody>
      </p:sp>
      <p:sp>
        <p:nvSpPr>
          <p:cNvPr id="3" name="コンテンツ プレースホルダー 2"/>
          <p:cNvSpPr>
            <a:spLocks noGrp="1"/>
          </p:cNvSpPr>
          <p:nvPr>
            <p:ph idx="1"/>
          </p:nvPr>
        </p:nvSpPr>
        <p:spPr>
          <a:xfrm>
            <a:off x="838199" y="1587161"/>
            <a:ext cx="10515600"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a:t>
            </a:fld>
            <a:endParaRPr lang="ja-JP" altLang="en-US" dirty="0"/>
          </a:p>
        </p:txBody>
      </p:sp>
      <p:pic>
        <p:nvPicPr>
          <p:cNvPr id="5" name="Picture 2" descr="site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4"/>
          <a:srcRect l="2412" t="14151" r="48903" b="69708"/>
          <a:stretch/>
        </p:blipFill>
        <p:spPr>
          <a:xfrm>
            <a:off x="1238895" y="3613445"/>
            <a:ext cx="3451873" cy="643728"/>
          </a:xfrm>
          <a:prstGeom prst="rect">
            <a:avLst/>
          </a:prstGeom>
        </p:spPr>
      </p:pic>
      <p:sp>
        <p:nvSpPr>
          <p:cNvPr id="8" name="テキスト ボックス 7"/>
          <p:cNvSpPr txBox="1"/>
          <p:nvPr/>
        </p:nvSpPr>
        <p:spPr>
          <a:xfrm>
            <a:off x="9428327" y="2572828"/>
            <a:ext cx="2286000" cy="707886"/>
          </a:xfrm>
          <a:prstGeom prst="rect">
            <a:avLst/>
          </a:prstGeom>
          <a:noFill/>
        </p:spPr>
        <p:txBody>
          <a:bodyPr wrap="square" rtlCol="0">
            <a:spAutoFit/>
          </a:bodyPr>
          <a:lstStyle/>
          <a:p>
            <a:r>
              <a:rPr lang="en-US" altLang="ja-JP" sz="4000" b="1" dirty="0" err="1" smtClean="0"/>
              <a:t>eToc</a:t>
            </a:r>
            <a:endParaRPr kumimoji="1" lang="ja-JP" altLang="en-US" sz="4000" b="1" dirty="0"/>
          </a:p>
        </p:txBody>
      </p:sp>
      <p:sp>
        <p:nvSpPr>
          <p:cNvPr id="9" name="テキスト ボックス 8"/>
          <p:cNvSpPr txBox="1"/>
          <p:nvPr/>
        </p:nvSpPr>
        <p:spPr>
          <a:xfrm>
            <a:off x="4952999"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10" name="テキスト ボックス 9"/>
          <p:cNvSpPr txBox="1"/>
          <p:nvPr/>
        </p:nvSpPr>
        <p:spPr>
          <a:xfrm>
            <a:off x="7354701" y="3549287"/>
            <a:ext cx="2286000"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1" name="テキスト ボックス 10"/>
          <p:cNvSpPr txBox="1"/>
          <p:nvPr/>
        </p:nvSpPr>
        <p:spPr>
          <a:xfrm>
            <a:off x="7238999"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2" name="角丸四角形 11"/>
          <p:cNvSpPr/>
          <p:nvPr/>
        </p:nvSpPr>
        <p:spPr>
          <a:xfrm>
            <a:off x="838199" y="5243357"/>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Tree>
    <p:extLst>
      <p:ext uri="{BB962C8B-B14F-4D97-AF65-F5344CB8AC3E}">
        <p14:creationId xmlns:p14="http://schemas.microsoft.com/office/powerpoint/2010/main" val="3958686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77550" cy="1325563"/>
          </a:xfrm>
        </p:spPr>
        <p:txBody>
          <a:bodyPr>
            <a:normAutofit/>
          </a:bodyPr>
          <a:lstStyle/>
          <a:p>
            <a:r>
              <a:rPr lang="en-US" altLang="ja-JP" sz="4000" b="1" dirty="0" smtClean="0"/>
              <a:t>Step4</a:t>
            </a:r>
            <a:r>
              <a:rPr lang="en-US" altLang="ja-JP" sz="4000" dirty="0" smtClean="0"/>
              <a:t>: </a:t>
            </a:r>
            <a:r>
              <a:rPr lang="ja-JP" altLang="en-US" sz="4000" dirty="0" smtClean="0"/>
              <a:t>推薦されるテストスイートの順位付け</a:t>
            </a:r>
            <a:endParaRPr kumimoji="1" lang="ja-JP" altLang="en-US" sz="4000" dirty="0"/>
          </a:p>
        </p:txBody>
      </p:sp>
      <p:sp>
        <p:nvSpPr>
          <p:cNvPr id="3" name="コンテンツ プレースホルダー 2"/>
          <p:cNvSpPr>
            <a:spLocks noGrp="1"/>
          </p:cNvSpPr>
          <p:nvPr>
            <p:ph idx="1"/>
          </p:nvPr>
        </p:nvSpPr>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smtClean="0"/>
          </a:p>
          <a:p>
            <a:pPr lvl="1"/>
            <a:r>
              <a:rPr kumimoji="1" lang="ja-JP" altLang="en-US" dirty="0" smtClean="0"/>
              <a:t>入力コード片と類似コード片間の類似度</a:t>
            </a:r>
            <a:r>
              <a:rPr kumimoji="1" lang="en-US" altLang="ja-JP" dirty="0" smtClean="0"/>
              <a:t>(Stpe1)</a:t>
            </a:r>
          </a:p>
          <a:p>
            <a:pPr lvl="1"/>
            <a:r>
              <a:rPr lang="ja-JP" altLang="en-US" dirty="0" smtClean="0"/>
              <a:t>テストスイート内に含まれるテストスメルの数</a:t>
            </a:r>
            <a:r>
              <a:rPr lang="en-US" altLang="ja-JP" dirty="0" smtClean="0"/>
              <a:t>(Stpe3)</a:t>
            </a:r>
          </a:p>
          <a:p>
            <a:pPr lvl="1"/>
            <a:endParaRPr kumimoji="1" lang="en-US" altLang="ja-JP" dirty="0"/>
          </a:p>
          <a:p>
            <a:r>
              <a:rPr lang="ja-JP" altLang="en-US" dirty="0" smtClean="0"/>
              <a:t>類似度を優先として並び替え、類似度が同じ場合テストスメルの数で順位づける</a:t>
            </a:r>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40</a:t>
            </a:fld>
            <a:endParaRPr lang="ja-JP" altLang="en-US" dirty="0"/>
          </a:p>
        </p:txBody>
      </p:sp>
    </p:spTree>
    <p:extLst>
      <p:ext uri="{BB962C8B-B14F-4D97-AF65-F5344CB8AC3E}">
        <p14:creationId xmlns:p14="http://schemas.microsoft.com/office/powerpoint/2010/main" val="910360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評価実験</a:t>
            </a:r>
            <a:endParaRPr kumimoji="1" lang="ja-JP" altLang="en-US" dirty="0"/>
          </a:p>
        </p:txBody>
      </p:sp>
      <p:sp>
        <p:nvSpPr>
          <p:cNvPr id="3" name="コンテンツ プレースホルダー 2"/>
          <p:cNvSpPr>
            <a:spLocks noGrp="1"/>
          </p:cNvSpPr>
          <p:nvPr>
            <p:ph idx="1"/>
          </p:nvPr>
        </p:nvSpPr>
        <p:spPr>
          <a:xfrm>
            <a:off x="393700" y="1863726"/>
            <a:ext cx="11404600" cy="3857624"/>
          </a:xfrm>
        </p:spPr>
        <p:txBody>
          <a:bodyPr>
            <a:normAutofit fontScale="92500" lnSpcReduction="20000"/>
          </a:bodyPr>
          <a:lstStyle/>
          <a:p>
            <a:r>
              <a:rPr lang="ja-JP" altLang="en-US" sz="3000" b="1" dirty="0" smtClean="0"/>
              <a:t>評価</a:t>
            </a:r>
            <a:r>
              <a:rPr lang="ja-JP" altLang="en-US" sz="3000" b="1" dirty="0"/>
              <a:t>実験</a:t>
            </a:r>
            <a:r>
              <a:rPr lang="en-US" altLang="ja-JP" sz="3000" b="1" dirty="0"/>
              <a:t>1</a:t>
            </a:r>
            <a:r>
              <a:rPr lang="en-US" altLang="ja-JP" sz="3000" dirty="0" smtClean="0"/>
              <a:t>: </a:t>
            </a:r>
            <a:r>
              <a:rPr lang="ja-JP" altLang="en-US" sz="3000" dirty="0" smtClean="0"/>
              <a:t>テストコード</a:t>
            </a:r>
            <a:r>
              <a:rPr lang="ja-JP" altLang="en-US" sz="3000" dirty="0"/>
              <a:t>作成支援に関する</a:t>
            </a:r>
            <a:r>
              <a:rPr lang="ja-JP" altLang="en-US" sz="3000" dirty="0" smtClean="0"/>
              <a:t>実験</a:t>
            </a:r>
            <a:endParaRPr lang="en-US" altLang="ja-JP" sz="3000" dirty="0" smtClean="0"/>
          </a:p>
          <a:p>
            <a:pPr marL="457200" lvl="1" indent="0">
              <a:buNone/>
            </a:pPr>
            <a:r>
              <a:rPr lang="en-US" altLang="ja-JP" sz="2800" dirty="0" smtClean="0"/>
              <a:t>RQ1: </a:t>
            </a:r>
            <a:r>
              <a:rPr lang="en-US" altLang="ja-JP" sz="2800" dirty="0" err="1" smtClean="0"/>
              <a:t>SuiteRec</a:t>
            </a:r>
            <a:r>
              <a:rPr lang="ja-JP" altLang="en-US" sz="2800" dirty="0" smtClean="0"/>
              <a:t>は高いカバレッジを持つテストコードの作成を支援できるか？</a:t>
            </a:r>
            <a:endParaRPr lang="en-US" altLang="ja-JP" sz="2800" dirty="0" smtClean="0"/>
          </a:p>
          <a:p>
            <a:pPr marL="457200" lvl="1" indent="0">
              <a:buNone/>
            </a:pPr>
            <a:r>
              <a:rPr lang="en-US" altLang="ja-JP" sz="2800" dirty="0"/>
              <a:t>RQ2</a:t>
            </a:r>
            <a:r>
              <a:rPr lang="en-US" altLang="ja-JP" sz="2800" dirty="0" smtClean="0"/>
              <a:t>: </a:t>
            </a:r>
            <a:r>
              <a:rPr lang="en-US" altLang="ja-JP" sz="2800" dirty="0" err="1" smtClean="0"/>
              <a:t>SuiteRec</a:t>
            </a:r>
            <a:r>
              <a:rPr lang="ja-JP" altLang="en-US" sz="2800" dirty="0" smtClean="0"/>
              <a:t>はテストコードの作成時間を削減できるか？</a:t>
            </a:r>
            <a:endParaRPr lang="en-US" altLang="ja-JP" sz="2800" dirty="0"/>
          </a:p>
          <a:p>
            <a:pPr marL="457200" lvl="1" indent="0">
              <a:buNone/>
            </a:pPr>
            <a:r>
              <a:rPr lang="en-US" altLang="ja-JP" sz="2800" dirty="0" smtClean="0"/>
              <a:t>RQ3: </a:t>
            </a:r>
            <a:r>
              <a:rPr lang="en-US" altLang="ja-JP" sz="2800" dirty="0" err="1" smtClean="0"/>
              <a:t>SuiteRec</a:t>
            </a:r>
            <a:r>
              <a:rPr lang="ja-JP" altLang="en-US" sz="2800" dirty="0" smtClean="0"/>
              <a:t>はテストスメルの数が少ないテストコードの作成を支援できるか？</a:t>
            </a:r>
            <a:endParaRPr lang="en-US" altLang="ja-JP" sz="2800" dirty="0" smtClean="0"/>
          </a:p>
          <a:p>
            <a:pPr marL="457200" lvl="1" indent="0">
              <a:buNone/>
            </a:pPr>
            <a:r>
              <a:rPr lang="en-US" altLang="ja-JP" sz="2800" dirty="0"/>
              <a:t>RQ4</a:t>
            </a:r>
            <a:r>
              <a:rPr lang="en-US" altLang="ja-JP" sz="2800" dirty="0" smtClean="0"/>
              <a:t>: </a:t>
            </a:r>
            <a:r>
              <a:rPr lang="en-US" altLang="ja-JP" sz="2800" dirty="0" err="1" smtClean="0"/>
              <a:t>SuiteRec</a:t>
            </a:r>
            <a:r>
              <a:rPr lang="ja-JP" altLang="en-US" sz="2800" dirty="0" smtClean="0"/>
              <a:t>の利用は，開発者のテストコード作成タスクの認識にどう影響するか？</a:t>
            </a:r>
            <a:endParaRPr lang="en-US" altLang="ja-JP" sz="2800" dirty="0" smtClean="0"/>
          </a:p>
          <a:p>
            <a:r>
              <a:rPr lang="ja-JP" altLang="en-US" sz="3000" b="1" dirty="0"/>
              <a:t>評価実験</a:t>
            </a:r>
            <a:r>
              <a:rPr lang="en-US" altLang="ja-JP" sz="3000" b="1" dirty="0"/>
              <a:t>2</a:t>
            </a:r>
            <a:r>
              <a:rPr lang="en-US" altLang="ja-JP" sz="3000" dirty="0" smtClean="0"/>
              <a:t>: </a:t>
            </a:r>
            <a:r>
              <a:rPr lang="ja-JP" altLang="en-US" sz="3000" dirty="0" smtClean="0"/>
              <a:t>推薦</a:t>
            </a:r>
            <a:r>
              <a:rPr lang="ja-JP" altLang="en-US" sz="3000" dirty="0"/>
              <a:t>されるテストスイートの順位付けに関する</a:t>
            </a:r>
            <a:r>
              <a:rPr lang="ja-JP" altLang="en-US" sz="3000" dirty="0" smtClean="0"/>
              <a:t>実験</a:t>
            </a:r>
            <a:endParaRPr lang="en-US" altLang="ja-JP" sz="3000" dirty="0" smtClean="0"/>
          </a:p>
          <a:p>
            <a:pPr marL="457200" lvl="1" indent="0">
              <a:buNone/>
            </a:pPr>
            <a:r>
              <a:rPr lang="en-US" altLang="ja-JP" sz="2800" dirty="0" smtClean="0"/>
              <a:t>RQ5: </a:t>
            </a:r>
            <a:r>
              <a:rPr lang="en-US" altLang="ja-JP" sz="2800" dirty="0" err="1" smtClean="0"/>
              <a:t>SuiteRec</a:t>
            </a:r>
            <a:r>
              <a:rPr lang="ja-JP" altLang="en-US" sz="2800" dirty="0" smtClean="0"/>
              <a:t>は，テストスメルの数が少ないテストコードの作成を支援できるか？</a:t>
            </a:r>
            <a:endParaRPr kumimoji="1" lang="ja-JP" altLang="en-US" sz="2800"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41</a:t>
            </a:fld>
            <a:endParaRPr lang="ja-JP" altLang="en-US" dirty="0"/>
          </a:p>
        </p:txBody>
      </p:sp>
    </p:spTree>
    <p:extLst>
      <p:ext uri="{BB962C8B-B14F-4D97-AF65-F5344CB8AC3E}">
        <p14:creationId xmlns:p14="http://schemas.microsoft.com/office/powerpoint/2010/main" val="2241419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01122"/>
            <a:ext cx="10515600" cy="1325563"/>
          </a:xfrm>
        </p:spPr>
        <p:txBody>
          <a:bodyPr/>
          <a:lstStyle/>
          <a:p>
            <a:r>
              <a:rPr lang="ja-JP" altLang="en-US" dirty="0" smtClean="0"/>
              <a:t>テスト</a:t>
            </a:r>
            <a:r>
              <a:rPr lang="ja-JP" altLang="en-US" dirty="0"/>
              <a:t>スメル</a:t>
            </a:r>
            <a:endParaRPr kumimoji="1" lang="ja-JP" altLang="en-US" dirty="0"/>
          </a:p>
        </p:txBody>
      </p:sp>
      <p:sp>
        <p:nvSpPr>
          <p:cNvPr id="3" name="コンテンツ プレースホルダー 2"/>
          <p:cNvSpPr>
            <a:spLocks noGrp="1"/>
          </p:cNvSpPr>
          <p:nvPr>
            <p:ph idx="1"/>
          </p:nvPr>
        </p:nvSpPr>
        <p:spPr>
          <a:xfrm>
            <a:off x="838200" y="1408181"/>
            <a:ext cx="10515600" cy="1650472"/>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は、プロダクションコード</a:t>
            </a:r>
            <a:r>
              <a:rPr lang="ja-JP" altLang="en-US" dirty="0"/>
              <a:t>だけで</a:t>
            </a:r>
            <a:r>
              <a:rPr lang="ja-JP" altLang="en-US" dirty="0" smtClean="0"/>
              <a:t>なくテストコード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42</a:t>
            </a:fld>
            <a:endParaRPr lang="ja-JP" altLang="en-US" dirty="0"/>
          </a:p>
        </p:txBody>
      </p:sp>
      <p:sp>
        <p:nvSpPr>
          <p:cNvPr id="6" name="Rectangle 4"/>
          <p:cNvSpPr>
            <a:spLocks noChangeArrowheads="1"/>
          </p:cNvSpPr>
          <p:nvPr/>
        </p:nvSpPr>
        <p:spPr bwMode="auto">
          <a:xfrm>
            <a:off x="2369810" y="6125517"/>
            <a:ext cx="7452379"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K</a:t>
            </a:r>
            <a:r>
              <a:rPr lang="en-US" altLang="ja-JP" sz="1200" dirty="0">
                <a:solidFill>
                  <a:schemeClr val="tx2"/>
                </a:solidFill>
              </a:rPr>
              <a:t>. L. Beck. Test Driven Development: By Example. Addison-Wesley, 2002</a:t>
            </a:r>
            <a:r>
              <a:rPr lang="en-US" altLang="ja-JP" sz="1200" dirty="0" smtClean="0">
                <a:solidFill>
                  <a:schemeClr val="tx2"/>
                </a:solidFill>
              </a:rPr>
              <a:t>.</a:t>
            </a:r>
          </a:p>
          <a:p>
            <a:pPr>
              <a:defRPr/>
            </a:pPr>
            <a:r>
              <a:rPr lang="en-US" altLang="ja-JP" sz="1200" dirty="0" smtClean="0">
                <a:solidFill>
                  <a:schemeClr val="tx2"/>
                </a:solidFill>
              </a:rPr>
              <a:t>[4] A</a:t>
            </a:r>
            <a:r>
              <a:rPr lang="en-US" altLang="ja-JP" sz="1200" dirty="0">
                <a:solidFill>
                  <a:schemeClr val="tx2"/>
                </a:solidFill>
              </a:rPr>
              <a:t>. </a:t>
            </a:r>
            <a:r>
              <a:rPr lang="en-US" altLang="ja-JP" sz="1200" dirty="0" err="1">
                <a:solidFill>
                  <a:schemeClr val="tx2"/>
                </a:solidFill>
              </a:rPr>
              <a:t>Deursen</a:t>
            </a:r>
            <a:r>
              <a:rPr lang="en-US" altLang="ja-JP" sz="1200" dirty="0">
                <a:solidFill>
                  <a:schemeClr val="tx2"/>
                </a:solidFill>
              </a:rPr>
              <a:t>, L. M. F. </a:t>
            </a:r>
            <a:r>
              <a:rPr lang="en-US" altLang="ja-JP" sz="1200" dirty="0" err="1">
                <a:solidFill>
                  <a:schemeClr val="tx2"/>
                </a:solidFill>
              </a:rPr>
              <a:t>Moonen</a:t>
            </a:r>
            <a:r>
              <a:rPr lang="en-US" altLang="ja-JP" sz="1200" dirty="0">
                <a:solidFill>
                  <a:schemeClr val="tx2"/>
                </a:solidFill>
              </a:rPr>
              <a:t>, A. Bergh, and G. </a:t>
            </a:r>
            <a:r>
              <a:rPr lang="en-US" altLang="ja-JP" sz="1200" dirty="0" err="1">
                <a:solidFill>
                  <a:schemeClr val="tx2"/>
                </a:solidFill>
              </a:rPr>
              <a:t>Kok</a:t>
            </a:r>
            <a:r>
              <a:rPr lang="en-US" altLang="ja-JP" sz="1200" dirty="0">
                <a:solidFill>
                  <a:schemeClr val="tx2"/>
                </a:solidFill>
              </a:rPr>
              <a:t>. Refactoring test code. Technical report, 2001.</a:t>
            </a:r>
          </a:p>
        </p:txBody>
      </p:sp>
      <p:pic>
        <p:nvPicPr>
          <p:cNvPr id="7" name="図 6"/>
          <p:cNvPicPr>
            <a:picLocks noChangeAspect="1"/>
          </p:cNvPicPr>
          <p:nvPr/>
        </p:nvPicPr>
        <p:blipFill rotWithShape="1">
          <a:blip r:embed="rId2"/>
          <a:srcRect l="52900" t="10202" r="37830" b="82938"/>
          <a:stretch/>
        </p:blipFill>
        <p:spPr>
          <a:xfrm>
            <a:off x="3119478" y="3513840"/>
            <a:ext cx="5953041" cy="2387323"/>
          </a:xfrm>
          <a:prstGeom prst="rect">
            <a:avLst/>
          </a:prstGeom>
        </p:spPr>
      </p:pic>
      <p:sp>
        <p:nvSpPr>
          <p:cNvPr id="8" name="角丸四角形吹き出し 7"/>
          <p:cNvSpPr/>
          <p:nvPr/>
        </p:nvSpPr>
        <p:spPr>
          <a:xfrm>
            <a:off x="1058517" y="3058653"/>
            <a:ext cx="1734379" cy="567254"/>
          </a:xfrm>
          <a:prstGeom prst="wedgeRoundRectCallout">
            <a:avLst>
              <a:gd name="adj1" fmla="val 196257"/>
              <a:gd name="adj2" fmla="val 4152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dirty="0" smtClean="0"/>
              <a:t>メソッド名が初期状態</a:t>
            </a:r>
            <a:endParaRPr kumimoji="1" lang="en-US" altLang="ja-JP" dirty="0" smtClean="0"/>
          </a:p>
        </p:txBody>
      </p:sp>
    </p:spTree>
    <p:extLst>
      <p:ext uri="{BB962C8B-B14F-4D97-AF65-F5344CB8AC3E}">
        <p14:creationId xmlns:p14="http://schemas.microsoft.com/office/powerpoint/2010/main" val="21548318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3" name="コンテンツ プレースホルダー 2"/>
          <p:cNvSpPr>
            <a:spLocks noGrp="1"/>
          </p:cNvSpPr>
          <p:nvPr>
            <p:ph idx="1"/>
          </p:nvPr>
        </p:nvSpPr>
        <p:spPr>
          <a:xfrm>
            <a:off x="838200" y="1457876"/>
            <a:ext cx="10515600" cy="639280"/>
          </a:xfrm>
        </p:spPr>
        <p:txBody>
          <a:bodyPr/>
          <a:lstStyle/>
          <a:p>
            <a:r>
              <a:rPr lang="ja-JP" altLang="en-US" dirty="0"/>
              <a:t>テストコードの良くない実装を表す</a:t>
            </a:r>
            <a:r>
              <a:rPr lang="ja-JP" altLang="en-US" dirty="0" smtClean="0"/>
              <a:t>指標</a:t>
            </a:r>
            <a:r>
              <a:rPr lang="en-US" altLang="ja-JP" dirty="0" smtClean="0"/>
              <a:t>[3,4]</a:t>
            </a:r>
            <a:endParaRPr lang="en-US" altLang="ja-JP"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43</a:t>
            </a:fld>
            <a:endParaRPr lang="ja-JP" altLang="en-US" dirty="0"/>
          </a:p>
        </p:txBody>
      </p:sp>
      <p:sp>
        <p:nvSpPr>
          <p:cNvPr id="6" name="Rectangle 4"/>
          <p:cNvSpPr>
            <a:spLocks noChangeArrowheads="1"/>
          </p:cNvSpPr>
          <p:nvPr/>
        </p:nvSpPr>
        <p:spPr bwMode="auto">
          <a:xfrm>
            <a:off x="1278498" y="6157678"/>
            <a:ext cx="9635002"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K</a:t>
            </a:r>
            <a:r>
              <a:rPr lang="en-US" altLang="ja-JP" sz="1200" dirty="0">
                <a:solidFill>
                  <a:schemeClr val="tx2"/>
                </a:solidFill>
              </a:rPr>
              <a:t>. L. Beck. Test Driven Development: By Example. Addison-Wesley, 2002</a:t>
            </a:r>
            <a:r>
              <a:rPr lang="en-US" altLang="ja-JP" sz="1200" dirty="0" smtClean="0">
                <a:solidFill>
                  <a:schemeClr val="tx2"/>
                </a:solidFill>
              </a:rPr>
              <a:t>.</a:t>
            </a:r>
          </a:p>
          <a:p>
            <a:pPr>
              <a:defRPr/>
            </a:pPr>
            <a:r>
              <a:rPr lang="en-US" altLang="ja-JP" sz="1200" dirty="0" smtClean="0">
                <a:solidFill>
                  <a:schemeClr val="tx2"/>
                </a:solidFill>
              </a:rPr>
              <a:t>[4] A</a:t>
            </a:r>
            <a:r>
              <a:rPr lang="en-US" altLang="ja-JP" sz="1200" dirty="0">
                <a:solidFill>
                  <a:schemeClr val="tx2"/>
                </a:solidFill>
              </a:rPr>
              <a:t>. </a:t>
            </a:r>
            <a:r>
              <a:rPr lang="en-US" altLang="ja-JP" sz="1200" dirty="0" err="1">
                <a:solidFill>
                  <a:schemeClr val="tx2"/>
                </a:solidFill>
              </a:rPr>
              <a:t>Deursen</a:t>
            </a:r>
            <a:r>
              <a:rPr lang="en-US" altLang="ja-JP" sz="1200" dirty="0">
                <a:solidFill>
                  <a:schemeClr val="tx2"/>
                </a:solidFill>
              </a:rPr>
              <a:t>, L. M. F. </a:t>
            </a:r>
            <a:r>
              <a:rPr lang="en-US" altLang="ja-JP" sz="1200" dirty="0" err="1">
                <a:solidFill>
                  <a:schemeClr val="tx2"/>
                </a:solidFill>
              </a:rPr>
              <a:t>Moonen</a:t>
            </a:r>
            <a:r>
              <a:rPr lang="en-US" altLang="ja-JP" sz="1200" dirty="0">
                <a:solidFill>
                  <a:schemeClr val="tx2"/>
                </a:solidFill>
              </a:rPr>
              <a:t>, A. Bergh, and G. </a:t>
            </a:r>
            <a:r>
              <a:rPr lang="en-US" altLang="ja-JP" sz="1200" dirty="0" err="1">
                <a:solidFill>
                  <a:schemeClr val="tx2"/>
                </a:solidFill>
              </a:rPr>
              <a:t>Kok</a:t>
            </a:r>
            <a:r>
              <a:rPr lang="en-US" altLang="ja-JP" sz="1200" dirty="0">
                <a:solidFill>
                  <a:schemeClr val="tx2"/>
                </a:solidFill>
              </a:rPr>
              <a:t>. Refactoring test code. Technical report, 2001.</a:t>
            </a:r>
          </a:p>
        </p:txBody>
      </p:sp>
      <p:pic>
        <p:nvPicPr>
          <p:cNvPr id="7" name="図 6"/>
          <p:cNvPicPr>
            <a:picLocks noChangeAspect="1"/>
          </p:cNvPicPr>
          <p:nvPr/>
        </p:nvPicPr>
        <p:blipFill rotWithShape="1">
          <a:blip r:embed="rId2"/>
          <a:srcRect l="52900" t="10202" r="37830" b="82938"/>
          <a:stretch/>
        </p:blipFill>
        <p:spPr>
          <a:xfrm>
            <a:off x="2748405" y="2783439"/>
            <a:ext cx="6695188" cy="2684943"/>
          </a:xfrm>
          <a:prstGeom prst="rect">
            <a:avLst/>
          </a:prstGeom>
        </p:spPr>
      </p:pic>
      <p:sp>
        <p:nvSpPr>
          <p:cNvPr id="8" name="角丸四角形吹き出し 7"/>
          <p:cNvSpPr/>
          <p:nvPr/>
        </p:nvSpPr>
        <p:spPr>
          <a:xfrm>
            <a:off x="708992" y="2077853"/>
            <a:ext cx="2590800" cy="663377"/>
          </a:xfrm>
          <a:prstGeom prst="wedgeRoundRectCallout">
            <a:avLst>
              <a:gd name="adj1" fmla="val 117612"/>
              <a:gd name="adj2" fmla="val 654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pPr algn="ctr"/>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8809655" y="1921521"/>
            <a:ext cx="3027849" cy="690095"/>
          </a:xfrm>
          <a:prstGeom prst="wedgeRoundRectCallout">
            <a:avLst>
              <a:gd name="adj1" fmla="val -98258"/>
              <a:gd name="adj2" fmla="val 91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5" name="正方形/長方形 4"/>
          <p:cNvSpPr/>
          <p:nvPr/>
        </p:nvSpPr>
        <p:spPr>
          <a:xfrm>
            <a:off x="3193773" y="4348370"/>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843903" y="5278610"/>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89183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ソフトウェアテスト</a:t>
            </a:r>
            <a:endParaRPr kumimoji="1" lang="ja-JP" altLang="en-US" dirty="0"/>
          </a:p>
        </p:txBody>
      </p:sp>
      <p:sp>
        <p:nvSpPr>
          <p:cNvPr id="3"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endParaRPr kumimoji="1" lang="en-US" altLang="ja-JP" dirty="0" smtClean="0"/>
          </a:p>
          <a:p>
            <a:pPr lvl="1"/>
            <a:r>
              <a:rPr lang="ja-JP" altLang="en-US" dirty="0" smtClean="0"/>
              <a:t>ソフトウェアの不具合を発見し、修正することで品質を確保</a:t>
            </a:r>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44</a:t>
            </a:fld>
            <a:endParaRPr lang="ja-JP" altLang="en-US" dirty="0"/>
          </a:p>
        </p:txBody>
      </p:sp>
      <p:sp>
        <p:nvSpPr>
          <p:cNvPr id="5" name="山形 4"/>
          <p:cNvSpPr/>
          <p:nvPr/>
        </p:nvSpPr>
        <p:spPr>
          <a:xfrm>
            <a:off x="1676400" y="30912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712266" y="30912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dirty="0" smtClean="0">
                <a:solidFill>
                  <a:schemeClr val="tx1"/>
                </a:solidFill>
                <a:latin typeface="メイリオ" panose="020B0604030504040204" pitchFamily="50" charset="-128"/>
                <a:ea typeface="メイリオ" panose="020B0604030504040204" pitchFamily="50" charset="-128"/>
              </a:rPr>
              <a:t>設計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748132" y="30912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dirty="0" smtClean="0">
                <a:solidFill>
                  <a:schemeClr val="tx1"/>
                </a:solidFill>
                <a:latin typeface="メイリオ" panose="020B0604030504040204" pitchFamily="50" charset="-128"/>
                <a:ea typeface="メイリオ" panose="020B0604030504040204" pitchFamily="50" charset="-128"/>
              </a:rPr>
              <a:t>実装</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83998" y="3091205"/>
            <a:ext cx="2315817"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dirty="0" smtClean="0">
                <a:solidFill>
                  <a:schemeClr val="tx1"/>
                </a:solidFill>
                <a:latin typeface="メイリオ" panose="020B0604030504040204" pitchFamily="50" charset="-128"/>
                <a:ea typeface="メイリオ" panose="020B0604030504040204" pitchFamily="50" charset="-128"/>
              </a:rPr>
              <a:t>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4161181" y="5025101"/>
            <a:ext cx="4878459" cy="879353"/>
          </a:xfrm>
          <a:prstGeom prst="wedgeRoundRectCallout">
            <a:avLst>
              <a:gd name="adj1" fmla="val 40623"/>
              <a:gd name="adj2" fmla="val -9399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200" dirty="0" smtClean="0">
                <a:latin typeface="メイリオ" panose="020B0604030504040204" pitchFamily="50" charset="-128"/>
                <a:ea typeface="メイリオ" panose="020B0604030504040204" pitchFamily="50" charset="-128"/>
              </a:rPr>
              <a:t>開発</a:t>
            </a:r>
            <a:r>
              <a:rPr lang="ja-JP" altLang="en-US" sz="2200" dirty="0">
                <a:latin typeface="メイリオ" panose="020B0604030504040204" pitchFamily="50" charset="-128"/>
                <a:ea typeface="メイリオ" panose="020B0604030504040204" pitchFamily="50" charset="-128"/>
              </a:rPr>
              <a:t>全体</a:t>
            </a:r>
            <a:r>
              <a:rPr lang="ja-JP" altLang="en-US" sz="2200" dirty="0" smtClean="0">
                <a:latin typeface="メイリオ" panose="020B0604030504040204" pitchFamily="50" charset="-128"/>
                <a:ea typeface="メイリオ" panose="020B0604030504040204" pitchFamily="50" charset="-128"/>
              </a:rPr>
              <a:t>の</a:t>
            </a:r>
            <a:r>
              <a:rPr lang="en-US" altLang="ja-JP" sz="2200" dirty="0" smtClean="0">
                <a:latin typeface="メイリオ" panose="020B0604030504040204" pitchFamily="50" charset="-128"/>
                <a:ea typeface="メイリオ" panose="020B0604030504040204" pitchFamily="50" charset="-128"/>
              </a:rPr>
              <a:t>30~50%</a:t>
            </a:r>
            <a:r>
              <a:rPr lang="ja-JP" altLang="en-US" sz="2200" dirty="0">
                <a:latin typeface="メイリオ" panose="020B0604030504040204" pitchFamily="50" charset="-128"/>
                <a:ea typeface="メイリオ" panose="020B0604030504040204" pitchFamily="50" charset="-128"/>
              </a:rPr>
              <a:t>の費用を</a:t>
            </a:r>
            <a:r>
              <a:rPr lang="ja-JP" altLang="en-US" sz="2200" dirty="0" smtClean="0">
                <a:latin typeface="メイリオ" panose="020B0604030504040204" pitchFamily="50" charset="-128"/>
                <a:ea typeface="メイリオ" panose="020B0604030504040204" pitchFamily="50" charset="-128"/>
              </a:rPr>
              <a:t>占めると言われている</a:t>
            </a:r>
            <a:r>
              <a:rPr lang="en-US" altLang="ja-JP" sz="2200" dirty="0" smtClean="0">
                <a:latin typeface="メイリオ" panose="020B0604030504040204" pitchFamily="50" charset="-128"/>
                <a:ea typeface="メイリオ" panose="020B0604030504040204" pitchFamily="50" charset="-128"/>
              </a:rPr>
              <a:t>[1]</a:t>
            </a:r>
            <a:endParaRPr lang="ja-JP" altLang="en-US" sz="22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114801" y="2690569"/>
            <a:ext cx="2961861"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ソフトウェア開発プロセス</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81249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ソフトウェアテスト</a:t>
            </a:r>
            <a:endParaRPr kumimoji="1" lang="ja-JP" altLang="en-US" dirty="0"/>
          </a:p>
        </p:txBody>
      </p:sp>
      <p:sp>
        <p:nvSpPr>
          <p:cNvPr id="3"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45</a:t>
            </a:fld>
            <a:endParaRPr lang="ja-JP" altLang="en-US" dirty="0"/>
          </a:p>
        </p:txBody>
      </p:sp>
      <p:sp>
        <p:nvSpPr>
          <p:cNvPr id="8" name="山形 7"/>
          <p:cNvSpPr/>
          <p:nvPr/>
        </p:nvSpPr>
        <p:spPr>
          <a:xfrm>
            <a:off x="1179445" y="2416674"/>
            <a:ext cx="6652590" cy="2935548"/>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テストの種類</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単体テスト</a:t>
            </a:r>
            <a:endParaRPr lang="en-US" altLang="ja-JP" dirty="0" smtClean="0">
              <a:solidFill>
                <a:schemeClr val="tx1"/>
              </a:solidFill>
              <a:latin typeface="メイリオ" panose="020B0604030504040204" pitchFamily="50" charset="-128"/>
              <a:ea typeface="メイリオ" panose="020B0604030504040204" pitchFamily="50" charset="-128"/>
            </a:endParaRPr>
          </a:p>
          <a:p>
            <a:pPr marL="742950" lvl="1"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テストケース</a:t>
            </a:r>
            <a:r>
              <a:rPr lang="en-US" altLang="ja-JP" dirty="0" smtClean="0">
                <a:solidFill>
                  <a:schemeClr val="tx1"/>
                </a:solidFill>
                <a:latin typeface="メイリオ" panose="020B0604030504040204" pitchFamily="50" charset="-128"/>
                <a:ea typeface="メイリオ" panose="020B0604030504040204" pitchFamily="50" charset="-128"/>
              </a:rPr>
              <a:t>(</a:t>
            </a:r>
            <a:r>
              <a:rPr lang="ja-JP" altLang="en-US" dirty="0" smtClean="0">
                <a:solidFill>
                  <a:schemeClr val="tx1"/>
                </a:solidFill>
                <a:latin typeface="メイリオ" panose="020B0604030504040204" pitchFamily="50" charset="-128"/>
                <a:ea typeface="メイリオ" panose="020B0604030504040204" pitchFamily="50" charset="-128"/>
              </a:rPr>
              <a:t>テスト項目</a:t>
            </a:r>
            <a:r>
              <a:rPr lang="en-US" altLang="ja-JP" dirty="0" smtClean="0">
                <a:solidFill>
                  <a:schemeClr val="tx1"/>
                </a:solidFill>
                <a:latin typeface="メイリオ" panose="020B0604030504040204" pitchFamily="50" charset="-128"/>
                <a:ea typeface="メイリオ" panose="020B0604030504040204" pitchFamily="50" charset="-128"/>
              </a:rPr>
              <a:t>)</a:t>
            </a:r>
          </a:p>
          <a:p>
            <a:pPr marL="742950" lvl="1"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テストスイート</a:t>
            </a:r>
            <a:r>
              <a:rPr lang="en-US" altLang="ja-JP" dirty="0" smtClean="0">
                <a:solidFill>
                  <a:schemeClr val="tx1"/>
                </a:solidFill>
                <a:latin typeface="メイリオ" panose="020B0604030504040204" pitchFamily="50" charset="-128"/>
                <a:ea typeface="メイリオ" panose="020B0604030504040204" pitchFamily="50" charset="-128"/>
              </a:rPr>
              <a:t>(</a:t>
            </a:r>
            <a:r>
              <a:rPr lang="ja-JP" altLang="en-US" dirty="0" smtClean="0">
                <a:solidFill>
                  <a:schemeClr val="tx1"/>
                </a:solidFill>
                <a:latin typeface="メイリオ" panose="020B0604030504040204" pitchFamily="50" charset="-128"/>
                <a:ea typeface="メイリオ" panose="020B0604030504040204" pitchFamily="50" charset="-128"/>
              </a:rPr>
              <a:t>テストケースのまとまり</a:t>
            </a:r>
            <a:r>
              <a:rPr lang="en-US" altLang="ja-JP" dirty="0" smtClean="0">
                <a:solidFill>
                  <a:schemeClr val="tx1"/>
                </a:solidFill>
                <a:latin typeface="メイリオ" panose="020B0604030504040204" pitchFamily="50" charset="-128"/>
                <a:ea typeface="メイリオ" panose="020B0604030504040204" pitchFamily="50" charset="-128"/>
              </a:rPr>
              <a:t>)</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Tree>
    <p:extLst>
      <p:ext uri="{BB962C8B-B14F-4D97-AF65-F5344CB8AC3E}">
        <p14:creationId xmlns:p14="http://schemas.microsoft.com/office/powerpoint/2010/main" val="20087333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ソフトウェアテスト</a:t>
            </a:r>
            <a:endParaRPr kumimoji="1" lang="ja-JP" altLang="en-US" dirty="0"/>
          </a:p>
        </p:txBody>
      </p:sp>
      <p:sp>
        <p:nvSpPr>
          <p:cNvPr id="3" name="コンテンツ プレースホルダー 2"/>
          <p:cNvSpPr>
            <a:spLocks noGrp="1"/>
          </p:cNvSpPr>
          <p:nvPr>
            <p:ph idx="1"/>
          </p:nvPr>
        </p:nvSpPr>
        <p:spPr>
          <a:xfrm>
            <a:off x="838200" y="1825625"/>
            <a:ext cx="10515600" cy="788366"/>
          </a:xfrm>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46</a:t>
            </a:fld>
            <a:endParaRPr lang="ja-JP" altLang="en-US" dirty="0"/>
          </a:p>
        </p:txBody>
      </p:sp>
      <p:sp>
        <p:nvSpPr>
          <p:cNvPr id="5" name="正方形/長方形 4"/>
          <p:cNvSpPr/>
          <p:nvPr/>
        </p:nvSpPr>
        <p:spPr>
          <a:xfrm>
            <a:off x="3809690" y="4688477"/>
            <a:ext cx="4429958" cy="1943435"/>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1325147" y="2347200"/>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dirty="0" smtClean="0">
                <a:latin typeface="メイリオ" panose="020B0604030504040204" pitchFamily="50" charset="-128"/>
                <a:ea typeface="メイリオ" panose="020B0604030504040204" pitchFamily="50" charset="-128"/>
              </a:rPr>
              <a:t>要求定義</a:t>
            </a:r>
            <a:endParaRPr kumimoji="1" lang="ja-JP" altLang="en-US" sz="2400" dirty="0">
              <a:latin typeface="メイリオ" panose="020B0604030504040204" pitchFamily="50" charset="-128"/>
              <a:ea typeface="メイリオ" panose="020B0604030504040204" pitchFamily="50" charset="-128"/>
            </a:endParaRPr>
          </a:p>
        </p:txBody>
      </p:sp>
      <p:sp>
        <p:nvSpPr>
          <p:cNvPr id="8" name="曲折矢印 7"/>
          <p:cNvSpPr/>
          <p:nvPr/>
        </p:nvSpPr>
        <p:spPr>
          <a:xfrm rot="5400000">
            <a:off x="3177958" y="2459333"/>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9" name="角丸四角形 8"/>
          <p:cNvSpPr/>
          <p:nvPr/>
        </p:nvSpPr>
        <p:spPr>
          <a:xfrm>
            <a:off x="2011376" y="2948844"/>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基本</a:t>
            </a:r>
            <a:r>
              <a:rPr lang="ja-JP" altLang="en-US" sz="2400" dirty="0">
                <a:latin typeface="メイリオ" panose="020B0604030504040204" pitchFamily="50" charset="-128"/>
                <a:ea typeface="メイリオ" panose="020B0604030504040204" pitchFamily="50" charset="-128"/>
              </a:rPr>
              <a:t>設計</a:t>
            </a:r>
          </a:p>
        </p:txBody>
      </p:sp>
      <p:sp>
        <p:nvSpPr>
          <p:cNvPr id="10" name="曲折矢印 9"/>
          <p:cNvSpPr/>
          <p:nvPr/>
        </p:nvSpPr>
        <p:spPr>
          <a:xfrm rot="5400000">
            <a:off x="3864187" y="3060977"/>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1" name="角丸四角形 10"/>
          <p:cNvSpPr/>
          <p:nvPr/>
        </p:nvSpPr>
        <p:spPr>
          <a:xfrm>
            <a:off x="2671597" y="3555256"/>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詳細設計</a:t>
            </a:r>
            <a:endParaRPr lang="ja-JP" altLang="en-US" sz="2400" dirty="0">
              <a:latin typeface="メイリオ" panose="020B0604030504040204" pitchFamily="50" charset="-128"/>
              <a:ea typeface="メイリオ" panose="020B0604030504040204" pitchFamily="50" charset="-128"/>
            </a:endParaRPr>
          </a:p>
        </p:txBody>
      </p:sp>
      <p:sp>
        <p:nvSpPr>
          <p:cNvPr id="12" name="曲折矢印 11"/>
          <p:cNvSpPr/>
          <p:nvPr/>
        </p:nvSpPr>
        <p:spPr>
          <a:xfrm rot="5400000">
            <a:off x="4524408" y="3667389"/>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3" name="角丸四角形 12"/>
          <p:cNvSpPr/>
          <p:nvPr/>
        </p:nvSpPr>
        <p:spPr>
          <a:xfrm>
            <a:off x="3357826" y="4156900"/>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latin typeface="メイリオ" panose="020B0604030504040204" pitchFamily="50" charset="-128"/>
                <a:ea typeface="メイリオ" panose="020B0604030504040204" pitchFamily="50" charset="-128"/>
              </a:rPr>
              <a:t>実装・開発</a:t>
            </a:r>
          </a:p>
        </p:txBody>
      </p:sp>
      <p:sp>
        <p:nvSpPr>
          <p:cNvPr id="14" name="曲折矢印 13"/>
          <p:cNvSpPr/>
          <p:nvPr/>
        </p:nvSpPr>
        <p:spPr>
          <a:xfrm rot="5400000">
            <a:off x="5210637" y="4269033"/>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5" name="角丸四角形 14"/>
          <p:cNvSpPr/>
          <p:nvPr/>
        </p:nvSpPr>
        <p:spPr>
          <a:xfrm>
            <a:off x="4012673" y="4757623"/>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単体</a:t>
            </a:r>
            <a:r>
              <a:rPr lang="ja-JP" altLang="en-US" sz="2400" dirty="0">
                <a:latin typeface="メイリオ" panose="020B0604030504040204" pitchFamily="50" charset="-128"/>
                <a:ea typeface="メイリオ" panose="020B0604030504040204" pitchFamily="50" charset="-128"/>
              </a:rPr>
              <a:t>テスト</a:t>
            </a:r>
            <a:endParaRPr kumimoji="1" lang="ja-JP" altLang="en-US" sz="2400" dirty="0">
              <a:latin typeface="メイリオ" panose="020B0604030504040204" pitchFamily="50" charset="-128"/>
              <a:ea typeface="メイリオ" panose="020B0604030504040204" pitchFamily="50" charset="-128"/>
            </a:endParaRPr>
          </a:p>
        </p:txBody>
      </p:sp>
      <p:sp>
        <p:nvSpPr>
          <p:cNvPr id="16" name="曲折矢印 15"/>
          <p:cNvSpPr/>
          <p:nvPr/>
        </p:nvSpPr>
        <p:spPr>
          <a:xfrm rot="5400000">
            <a:off x="5865484" y="4869756"/>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7" name="角丸四角形 16"/>
          <p:cNvSpPr/>
          <p:nvPr/>
        </p:nvSpPr>
        <p:spPr>
          <a:xfrm>
            <a:off x="4672894" y="5364035"/>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latin typeface="メイリオ" panose="020B0604030504040204" pitchFamily="50" charset="-128"/>
                <a:ea typeface="メイリオ" panose="020B0604030504040204" pitchFamily="50" charset="-128"/>
              </a:rPr>
              <a:t>結合テスト</a:t>
            </a:r>
          </a:p>
        </p:txBody>
      </p:sp>
      <p:sp>
        <p:nvSpPr>
          <p:cNvPr id="18" name="曲折矢印 17"/>
          <p:cNvSpPr/>
          <p:nvPr/>
        </p:nvSpPr>
        <p:spPr>
          <a:xfrm rot="5400000">
            <a:off x="6525705" y="5476168"/>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9" name="角丸四角形 18"/>
          <p:cNvSpPr/>
          <p:nvPr/>
        </p:nvSpPr>
        <p:spPr>
          <a:xfrm>
            <a:off x="5156140" y="5970447"/>
            <a:ext cx="2438397"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システム</a:t>
            </a:r>
            <a:r>
              <a:rPr lang="ja-JP" altLang="en-US" sz="2400" dirty="0">
                <a:latin typeface="メイリオ" panose="020B0604030504040204" pitchFamily="50" charset="-128"/>
                <a:ea typeface="メイリオ" panose="020B0604030504040204" pitchFamily="50" charset="-128"/>
              </a:rPr>
              <a:t>テスト</a:t>
            </a:r>
          </a:p>
        </p:txBody>
      </p:sp>
      <p:sp>
        <p:nvSpPr>
          <p:cNvPr id="20" name="角丸四角形吹き出し 19"/>
          <p:cNvSpPr/>
          <p:nvPr/>
        </p:nvSpPr>
        <p:spPr>
          <a:xfrm>
            <a:off x="6221895" y="3155730"/>
            <a:ext cx="5277679" cy="1302026"/>
          </a:xfrm>
          <a:prstGeom prst="wedgeRoundRectCallout">
            <a:avLst>
              <a:gd name="adj1" fmla="val -47875"/>
              <a:gd name="adj2" fmla="val 9303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200" dirty="0">
                <a:latin typeface="メイリオ" panose="020B0604030504040204" pitchFamily="50" charset="-128"/>
                <a:ea typeface="メイリオ" panose="020B0604030504040204" pitchFamily="50" charset="-128"/>
              </a:rPr>
              <a:t>ソフトウェアのテスト工程</a:t>
            </a:r>
            <a:endParaRPr lang="en-US" altLang="ja-JP" sz="22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200" dirty="0">
                <a:latin typeface="メイリオ" panose="020B0604030504040204" pitchFamily="50" charset="-128"/>
                <a:ea typeface="メイリオ" panose="020B0604030504040204" pitchFamily="50" charset="-128"/>
              </a:rPr>
              <a:t>ソフトウェアの品質を確かめる工程</a:t>
            </a:r>
            <a:endParaRPr lang="en-US" altLang="ja-JP" sz="22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200" dirty="0">
                <a:latin typeface="メイリオ" panose="020B0604030504040204" pitchFamily="50" charset="-128"/>
                <a:ea typeface="メイリオ" panose="020B0604030504040204" pitchFamily="50" charset="-128"/>
              </a:rPr>
              <a:t>開発全体の</a:t>
            </a:r>
            <a:r>
              <a:rPr lang="en-US" altLang="ja-JP" sz="2200" dirty="0">
                <a:latin typeface="メイリオ" panose="020B0604030504040204" pitchFamily="50" charset="-128"/>
                <a:ea typeface="メイリオ" panose="020B0604030504040204" pitchFamily="50" charset="-128"/>
              </a:rPr>
              <a:t>46%</a:t>
            </a:r>
            <a:r>
              <a:rPr lang="ja-JP" altLang="en-US" sz="2200" dirty="0">
                <a:latin typeface="メイリオ" panose="020B0604030504040204" pitchFamily="50" charset="-128"/>
                <a:ea typeface="メイリオ" panose="020B0604030504040204" pitchFamily="50" charset="-128"/>
              </a:rPr>
              <a:t>の費用を</a:t>
            </a:r>
            <a:r>
              <a:rPr lang="ja-JP" altLang="en-US" sz="2200" dirty="0" smtClean="0">
                <a:latin typeface="メイリオ" panose="020B0604030504040204" pitchFamily="50" charset="-128"/>
                <a:ea typeface="メイリオ" panose="020B0604030504040204" pitchFamily="50" charset="-128"/>
              </a:rPr>
              <a:t>占める</a:t>
            </a:r>
            <a:endParaRPr lang="ja-JP" altLang="en-US" sz="2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847730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47</a:t>
            </a:fld>
            <a:endParaRPr lang="ja-JP" altLang="en-US" dirty="0"/>
          </a:p>
        </p:txBody>
      </p:sp>
    </p:spTree>
    <p:extLst>
      <p:ext uri="{BB962C8B-B14F-4D97-AF65-F5344CB8AC3E}">
        <p14:creationId xmlns:p14="http://schemas.microsoft.com/office/powerpoint/2010/main" val="40628990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48</a:t>
            </a:fld>
            <a:endParaRPr lang="ja-JP" altLang="en-US" dirty="0"/>
          </a:p>
        </p:txBody>
      </p:sp>
    </p:spTree>
    <p:extLst>
      <p:ext uri="{BB962C8B-B14F-4D97-AF65-F5344CB8AC3E}">
        <p14:creationId xmlns:p14="http://schemas.microsoft.com/office/powerpoint/2010/main" val="745153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199" y="169231"/>
            <a:ext cx="10515600" cy="1325563"/>
          </a:xfrm>
        </p:spPr>
        <p:txBody>
          <a:bodyPr/>
          <a:lstStyle/>
          <a:p>
            <a:r>
              <a:rPr lang="ja-JP" altLang="en-US" dirty="0" smtClean="0"/>
              <a:t>自動生成ツールにおける課題</a:t>
            </a:r>
            <a:endParaRPr kumimoji="1" lang="ja-JP" altLang="en-US" dirty="0"/>
          </a:p>
        </p:txBody>
      </p:sp>
      <p:sp>
        <p:nvSpPr>
          <p:cNvPr id="3" name="コンテンツ プレースホルダー 2"/>
          <p:cNvSpPr>
            <a:spLocks noGrp="1"/>
          </p:cNvSpPr>
          <p:nvPr>
            <p:ph idx="1"/>
          </p:nvPr>
        </p:nvSpPr>
        <p:spPr>
          <a:xfrm>
            <a:off x="913333" y="1511266"/>
            <a:ext cx="10601150" cy="2323764"/>
          </a:xfrm>
        </p:spPr>
        <p:txBody>
          <a:bodyPr>
            <a:normAutofit/>
          </a:bodyPr>
          <a:lstStyle/>
          <a:p>
            <a:pPr>
              <a:buClr>
                <a:schemeClr val="tx2"/>
              </a:buClr>
              <a:buFont typeface="Wingdings" panose="05000000000000000000" pitchFamily="2" charset="2"/>
              <a:buChar char="l"/>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buClr>
                <a:schemeClr val="tx2"/>
              </a:buClr>
              <a:buFont typeface="Wingdings" panose="05000000000000000000" pitchFamily="2" charset="2"/>
              <a:buChar char="l"/>
            </a:pPr>
            <a:endParaRPr lang="en-US" altLang="ja-JP" sz="300" dirty="0"/>
          </a:p>
          <a:p>
            <a:pPr lvl="1">
              <a:buClr>
                <a:schemeClr val="tx2"/>
              </a:buClr>
              <a:buFont typeface="Wingdings" panose="05000000000000000000" pitchFamily="2" charset="2"/>
              <a:buChar char="l"/>
            </a:pPr>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buClr>
                <a:schemeClr val="tx2"/>
              </a:buClr>
              <a:buFont typeface="Wingdings" panose="05000000000000000000" pitchFamily="2" charset="2"/>
              <a:buChar char="l"/>
            </a:pPr>
            <a:endParaRPr lang="en-US" altLang="ja-JP" sz="600" dirty="0"/>
          </a:p>
          <a:p>
            <a:pPr lvl="1">
              <a:buClr>
                <a:schemeClr val="tx2"/>
              </a:buClr>
              <a:buFont typeface="Wingdings" panose="05000000000000000000" pitchFamily="2" charset="2"/>
              <a:buChar char="l"/>
            </a:pPr>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4"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in </a:t>
            </a:r>
            <a:r>
              <a:rPr lang="en-US" altLang="ja-JP" sz="1200" dirty="0" err="1">
                <a:solidFill>
                  <a:schemeClr val="tx2"/>
                </a:solidFill>
              </a:rPr>
              <a:t>uence</a:t>
            </a:r>
            <a:r>
              <a:rPr lang="en-US" altLang="ja-JP" sz="1200" dirty="0">
                <a:solidFill>
                  <a:schemeClr val="tx2"/>
                </a:solidFill>
              </a:rPr>
              <a:t> software maintenance?  </a:t>
            </a:r>
            <a:r>
              <a:rPr lang="en-US" altLang="ja-JP" sz="1200" dirty="0" err="1">
                <a:solidFill>
                  <a:schemeClr val="tx2"/>
                </a:solidFill>
              </a:rPr>
              <a:t>InProceedings</a:t>
            </a:r>
            <a:r>
              <a:rPr lang="en-US" altLang="ja-JP" sz="1200" dirty="0">
                <a:solidFill>
                  <a:schemeClr val="tx2"/>
                </a:solidFill>
              </a:rPr>
              <a:t> of the International Conference on Software Testing, </a:t>
            </a:r>
            <a:r>
              <a:rPr lang="en-US" altLang="ja-JP" sz="1200" dirty="0" err="1">
                <a:solidFill>
                  <a:schemeClr val="tx2"/>
                </a:solidFill>
              </a:rPr>
              <a:t>Veri</a:t>
            </a:r>
            <a:r>
              <a:rPr lang="en-US" altLang="ja-JP" sz="1200" dirty="0">
                <a:solidFill>
                  <a:schemeClr val="tx2"/>
                </a:solidFill>
              </a:rPr>
              <a:t> </a:t>
            </a:r>
            <a:r>
              <a:rPr lang="en-US" altLang="ja-JP" sz="1200" dirty="0" err="1">
                <a:solidFill>
                  <a:schemeClr val="tx2"/>
                </a:solidFill>
              </a:rPr>
              <a:t>cationand</a:t>
            </a:r>
            <a:r>
              <a:rPr lang="en-US" altLang="ja-JP" sz="1200" dirty="0">
                <a:solidFill>
                  <a:schemeClr val="tx2"/>
                </a:solidFill>
              </a:rPr>
              <a:t> Validation (ICST), pages </a:t>
            </a:r>
            <a:r>
              <a:rPr lang="en-US" altLang="ja-JP" sz="1200" dirty="0" smtClean="0">
                <a:solidFill>
                  <a:schemeClr val="tx2"/>
                </a:solidFill>
              </a:rPr>
              <a:t>250-261</a:t>
            </a:r>
            <a:r>
              <a:rPr lang="en-US" altLang="ja-JP" sz="1200" dirty="0">
                <a:solidFill>
                  <a:schemeClr val="tx2"/>
                </a:solidFill>
              </a:rPr>
              <a:t>, 2018.</a:t>
            </a:r>
          </a:p>
        </p:txBody>
      </p:sp>
      <p:sp>
        <p:nvSpPr>
          <p:cNvPr id="5" name="スライド番号プレースホルダー 4"/>
          <p:cNvSpPr>
            <a:spLocks noGrp="1"/>
          </p:cNvSpPr>
          <p:nvPr>
            <p:ph type="sldNum" sz="quarter" idx="12"/>
          </p:nvPr>
        </p:nvSpPr>
        <p:spPr/>
        <p:txBody>
          <a:bodyPr/>
          <a:lstStyle/>
          <a:p>
            <a:fld id="{BA258462-179E-4B38-91EE-44DE7242CE39}" type="slidenum">
              <a:rPr kumimoji="1" lang="ja-JP" altLang="en-US" smtClean="0"/>
              <a:t>5</a:t>
            </a:fld>
            <a:endParaRPr kumimoji="1" lang="ja-JP" altLang="en-US" dirty="0"/>
          </a:p>
        </p:txBody>
      </p:sp>
      <p:sp>
        <p:nvSpPr>
          <p:cNvPr id="7" name="フローチャート: 組合せ 6"/>
          <p:cNvSpPr/>
          <p:nvPr/>
        </p:nvSpPr>
        <p:spPr>
          <a:xfrm>
            <a:off x="4132189" y="3600555"/>
            <a:ext cx="3927616" cy="465307"/>
          </a:xfrm>
          <a:prstGeom prst="flowChartMerge">
            <a:avLst/>
          </a:prstGeom>
          <a:solidFill>
            <a:schemeClr val="accent1">
              <a:lumMod val="60000"/>
              <a:lumOff val="4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dirty="0"/>
          </a:p>
        </p:txBody>
      </p:sp>
      <p:sp>
        <p:nvSpPr>
          <p:cNvPr id="9" name="フローチャート: 代替処理 8"/>
          <p:cNvSpPr/>
          <p:nvPr/>
        </p:nvSpPr>
        <p:spPr>
          <a:xfrm>
            <a:off x="1395411" y="4332124"/>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テスト失敗の原因がテストコードの問題なのか，テスト対象のコードによるものなのか判断が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07032396"/>
      </p:ext>
    </p:extLst>
  </p:cSld>
  <p:clrMapOvr>
    <a:masterClrMapping/>
  </p:clrMapOvr>
  <mc:AlternateContent xmlns:mc="http://schemas.openxmlformats.org/markup-compatibility/2006" xmlns:p14="http://schemas.microsoft.com/office/powerpoint/2010/main">
    <mc:Choice Requires="p14">
      <p:transition spd="slow" p14:dur="2000" advTm="17697"/>
    </mc:Choice>
    <mc:Fallback xmlns="">
      <p:transition spd="slow" advTm="17697"/>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16035"/>
            <a:ext cx="10515600" cy="1325563"/>
          </a:xfrm>
        </p:spPr>
        <p:txBody>
          <a:bodyPr/>
          <a:lstStyle/>
          <a:p>
            <a:r>
              <a:rPr lang="ja-JP" altLang="en-US" dirty="0" smtClean="0"/>
              <a:t>テスト</a:t>
            </a:r>
            <a:r>
              <a:rPr lang="ja-JP" altLang="en-US" dirty="0"/>
              <a:t>スメル</a:t>
            </a:r>
            <a:endParaRPr kumimoji="1" lang="ja-JP" altLang="en-US" dirty="0"/>
          </a:p>
        </p:txBody>
      </p:sp>
      <p:sp>
        <p:nvSpPr>
          <p:cNvPr id="3" name="コンテンツ プレースホルダー 2"/>
          <p:cNvSpPr>
            <a:spLocks noGrp="1"/>
          </p:cNvSpPr>
          <p:nvPr>
            <p:ph idx="1"/>
          </p:nvPr>
        </p:nvSpPr>
        <p:spPr>
          <a:xfrm>
            <a:off x="838200" y="1266658"/>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6</a:t>
            </a:fld>
            <a:endParaRPr lang="ja-JP" altLang="en-US" dirty="0"/>
          </a:p>
        </p:txBody>
      </p:sp>
      <p:sp>
        <p:nvSpPr>
          <p:cNvPr id="6" name="Rectangle 4"/>
          <p:cNvSpPr>
            <a:spLocks noChangeArrowheads="1"/>
          </p:cNvSpPr>
          <p:nvPr/>
        </p:nvSpPr>
        <p:spPr bwMode="auto">
          <a:xfrm>
            <a:off x="1449120" y="6308079"/>
            <a:ext cx="9293759"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K</a:t>
            </a:r>
            <a:r>
              <a:rPr lang="en-US" altLang="ja-JP" sz="1200" dirty="0">
                <a:solidFill>
                  <a:schemeClr val="tx2"/>
                </a:solidFill>
              </a:rPr>
              <a:t>. L. Beck. Test Driven Development: By Example. Addison-Wesley, 2002</a:t>
            </a:r>
            <a:r>
              <a:rPr lang="en-US" altLang="ja-JP" sz="1200" dirty="0" smtClean="0">
                <a:solidFill>
                  <a:schemeClr val="tx2"/>
                </a:solidFill>
              </a:rPr>
              <a:t>.</a:t>
            </a:r>
          </a:p>
          <a:p>
            <a:pPr>
              <a:defRPr/>
            </a:pPr>
            <a:r>
              <a:rPr lang="en-US" altLang="ja-JP" sz="1200" dirty="0" smtClean="0">
                <a:solidFill>
                  <a:schemeClr val="tx2"/>
                </a:solidFill>
              </a:rPr>
              <a:t>[4] A</a:t>
            </a:r>
            <a:r>
              <a:rPr lang="en-US" altLang="ja-JP" sz="1200" dirty="0">
                <a:solidFill>
                  <a:schemeClr val="tx2"/>
                </a:solidFill>
              </a:rPr>
              <a:t>. </a:t>
            </a:r>
            <a:r>
              <a:rPr lang="en-US" altLang="ja-JP" sz="1200" dirty="0" err="1">
                <a:solidFill>
                  <a:schemeClr val="tx2"/>
                </a:solidFill>
              </a:rPr>
              <a:t>Deursen</a:t>
            </a:r>
            <a:r>
              <a:rPr lang="en-US" altLang="ja-JP" sz="1200" dirty="0">
                <a:solidFill>
                  <a:schemeClr val="tx2"/>
                </a:solidFill>
              </a:rPr>
              <a:t>, L. M. F. </a:t>
            </a:r>
            <a:r>
              <a:rPr lang="en-US" altLang="ja-JP" sz="1200" dirty="0" err="1">
                <a:solidFill>
                  <a:schemeClr val="tx2"/>
                </a:solidFill>
              </a:rPr>
              <a:t>Moonen</a:t>
            </a:r>
            <a:r>
              <a:rPr lang="en-US" altLang="ja-JP" sz="1200" dirty="0">
                <a:solidFill>
                  <a:schemeClr val="tx2"/>
                </a:solidFill>
              </a:rPr>
              <a:t>, A. Bergh, and G. </a:t>
            </a:r>
            <a:r>
              <a:rPr lang="en-US" altLang="ja-JP" sz="1200" dirty="0" err="1">
                <a:solidFill>
                  <a:schemeClr val="tx2"/>
                </a:solidFill>
              </a:rPr>
              <a:t>Kok</a:t>
            </a:r>
            <a:r>
              <a:rPr lang="en-US" altLang="ja-JP" sz="1200" dirty="0">
                <a:solidFill>
                  <a:schemeClr val="tx2"/>
                </a:solidFill>
              </a:rPr>
              <a:t>. Refactoring test code. Technical report, 2001.</a:t>
            </a:r>
          </a:p>
        </p:txBody>
      </p:sp>
      <p:pic>
        <p:nvPicPr>
          <p:cNvPr id="12" name="図 11"/>
          <p:cNvPicPr>
            <a:picLocks noChangeAspect="1"/>
          </p:cNvPicPr>
          <p:nvPr/>
        </p:nvPicPr>
        <p:blipFill rotWithShape="1">
          <a:blip r:embed="rId2"/>
          <a:srcRect l="53178" t="10202" r="37830" b="82938"/>
          <a:stretch/>
        </p:blipFill>
        <p:spPr>
          <a:xfrm>
            <a:off x="2908809" y="3201297"/>
            <a:ext cx="6297510" cy="2603543"/>
          </a:xfrm>
          <a:prstGeom prst="rect">
            <a:avLst/>
          </a:prstGeom>
        </p:spPr>
      </p:pic>
      <p:sp>
        <p:nvSpPr>
          <p:cNvPr id="10" name="角丸四角形吹き出し 9"/>
          <p:cNvSpPr/>
          <p:nvPr/>
        </p:nvSpPr>
        <p:spPr>
          <a:xfrm>
            <a:off x="8282874" y="2624833"/>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325832" y="2624833"/>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3107713" y="4724426"/>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1" name="角丸四角形吹き出し 10"/>
          <p:cNvSpPr/>
          <p:nvPr/>
        </p:nvSpPr>
        <p:spPr>
          <a:xfrm>
            <a:off x="8025876" y="5474830"/>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719" y="2513038"/>
            <a:ext cx="445604" cy="445604"/>
          </a:xfrm>
          <a:prstGeom prst="rect">
            <a:avLst/>
          </a:prstGeom>
        </p:spPr>
      </p:pic>
      <p:pic>
        <p:nvPicPr>
          <p:cNvPr id="15" name="図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8932" y="2513038"/>
            <a:ext cx="445604" cy="445604"/>
          </a:xfrm>
          <a:prstGeom prst="rect">
            <a:avLst/>
          </a:prstGeom>
        </p:spPr>
      </p:pic>
      <p:sp>
        <p:nvSpPr>
          <p:cNvPr id="5" name="正方形/長方形 4"/>
          <p:cNvSpPr/>
          <p:nvPr/>
        </p:nvSpPr>
        <p:spPr>
          <a:xfrm>
            <a:off x="7747887" y="545719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6657" y="5396518"/>
            <a:ext cx="445604" cy="445604"/>
          </a:xfrm>
          <a:prstGeom prst="rect">
            <a:avLst/>
          </a:prstGeom>
        </p:spPr>
      </p:pic>
    </p:spTree>
    <p:extLst>
      <p:ext uri="{BB962C8B-B14F-4D97-AF65-F5344CB8AC3E}">
        <p14:creationId xmlns:p14="http://schemas.microsoft.com/office/powerpoint/2010/main" val="2170343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45808" y="296512"/>
            <a:ext cx="10515600" cy="1325563"/>
          </a:xfrm>
        </p:spPr>
        <p:txBody>
          <a:bodyPr/>
          <a:lstStyle/>
          <a:p>
            <a:r>
              <a:rPr kumimoji="1" lang="ja-JP" altLang="en-US" dirty="0" smtClean="0"/>
              <a:t>研究目的とアイディア</a:t>
            </a:r>
            <a:endParaRPr kumimoji="1" lang="ja-JP" altLang="en-US" dirty="0"/>
          </a:p>
        </p:txBody>
      </p:sp>
      <p:sp>
        <p:nvSpPr>
          <p:cNvPr id="3" name="コンテンツ プレースホルダー 2"/>
          <p:cNvSpPr>
            <a:spLocks noGrp="1"/>
          </p:cNvSpPr>
          <p:nvPr>
            <p:ph idx="1"/>
          </p:nvPr>
        </p:nvSpPr>
        <p:spPr>
          <a:xfrm>
            <a:off x="945808" y="1441390"/>
            <a:ext cx="10757518" cy="2096538"/>
          </a:xfrm>
        </p:spPr>
        <p:txBody>
          <a:bodyPr>
            <a:normAutofit/>
          </a:bodyPr>
          <a:lstStyle/>
          <a:p>
            <a:pPr>
              <a:buClr>
                <a:schemeClr val="tx2"/>
              </a:buClr>
              <a:buFont typeface="Wingdings" panose="05000000000000000000" pitchFamily="2" charset="2"/>
              <a:buChar char="l"/>
            </a:pPr>
            <a:r>
              <a:rPr kumimoji="1" lang="ja-JP" altLang="en-US" sz="3000" dirty="0" smtClean="0"/>
              <a:t>目的</a:t>
            </a:r>
            <a:r>
              <a:rPr kumimoji="1" lang="en-US" altLang="ja-JP" sz="3000" dirty="0" smtClean="0"/>
              <a:t>: </a:t>
            </a:r>
            <a:r>
              <a:rPr lang="ja-JP" altLang="en-US" sz="3000" dirty="0" smtClean="0"/>
              <a:t>既存の高品質のテストを推薦することで開発者を支援</a:t>
            </a:r>
            <a:endParaRPr kumimoji="1" lang="en-US" altLang="ja-JP" sz="100" dirty="0" smtClean="0"/>
          </a:p>
          <a:p>
            <a:pPr lvl="1">
              <a:buClr>
                <a:schemeClr val="tx2"/>
              </a:buClr>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Clr>
                <a:schemeClr val="tx2"/>
              </a:buClr>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buFont typeface="Wingdings" panose="05000000000000000000" pitchFamily="2" charset="2"/>
              <a:buChar char="l"/>
            </a:pPr>
            <a:endParaRPr kumimoji="1" lang="en-US" altLang="ja-JP" sz="500" dirty="0" smtClean="0"/>
          </a:p>
          <a:p>
            <a:pPr>
              <a:buClr>
                <a:schemeClr val="tx2"/>
              </a:buClr>
              <a:buFont typeface="Wingdings" panose="05000000000000000000" pitchFamily="2" charset="2"/>
              <a:buChar char="l"/>
            </a:pPr>
            <a:r>
              <a:rPr lang="ja-JP" altLang="en-US" sz="3000" dirty="0" smtClean="0"/>
              <a:t>アイディア</a:t>
            </a:r>
            <a:r>
              <a:rPr lang="en-US" altLang="ja-JP" sz="3000" dirty="0" smtClean="0"/>
              <a:t>: </a:t>
            </a:r>
            <a:r>
              <a:rPr lang="ja-JP" altLang="en-US" sz="3000" dirty="0" smtClean="0"/>
              <a:t>類似コード間でテストコードを再利用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7</a:t>
            </a:fld>
            <a:endParaRPr kumimoji="1" lang="ja-JP" altLang="en-US" dirty="0"/>
          </a:p>
        </p:txBody>
      </p:sp>
      <p:sp>
        <p:nvSpPr>
          <p:cNvPr id="20" name="フローチャート: 代替処理 19"/>
          <p:cNvSpPr/>
          <p:nvPr/>
        </p:nvSpPr>
        <p:spPr>
          <a:xfrm>
            <a:off x="3841666" y="5354805"/>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21" name="フローチャート: 代替処理 20"/>
          <p:cNvSpPr/>
          <p:nvPr/>
        </p:nvSpPr>
        <p:spPr>
          <a:xfrm>
            <a:off x="3841666" y="4028671"/>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22" name="正方形/長方形 21"/>
          <p:cNvSpPr/>
          <p:nvPr/>
        </p:nvSpPr>
        <p:spPr>
          <a:xfrm>
            <a:off x="4234230" y="5447782"/>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23" name="正方形/長方形 22"/>
          <p:cNvSpPr/>
          <p:nvPr/>
        </p:nvSpPr>
        <p:spPr>
          <a:xfrm>
            <a:off x="4234230" y="4116269"/>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24" name="正方形/長方形 23"/>
          <p:cNvSpPr/>
          <p:nvPr/>
        </p:nvSpPr>
        <p:spPr>
          <a:xfrm>
            <a:off x="7994014" y="5454802"/>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25" name="正方形/長方形 24"/>
          <p:cNvSpPr/>
          <p:nvPr/>
        </p:nvSpPr>
        <p:spPr>
          <a:xfrm>
            <a:off x="7994014" y="4112746"/>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26" name="直線矢印コネクタ 25"/>
          <p:cNvCxnSpPr/>
          <p:nvPr/>
        </p:nvCxnSpPr>
        <p:spPr>
          <a:xfrm flipH="1">
            <a:off x="5444144" y="5820096"/>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23" idx="3"/>
            <a:endCxn id="25" idx="1"/>
          </p:cNvCxnSpPr>
          <p:nvPr/>
        </p:nvCxnSpPr>
        <p:spPr>
          <a:xfrm flipV="1">
            <a:off x="5444144" y="4492349"/>
            <a:ext cx="2549870" cy="3523"/>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22" idx="0"/>
            <a:endCxn id="23" idx="2"/>
          </p:cNvCxnSpPr>
          <p:nvPr/>
        </p:nvCxnSpPr>
        <p:spPr>
          <a:xfrm flipV="1">
            <a:off x="4839187" y="4875474"/>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24" idx="0"/>
            <a:endCxn id="25" idx="2"/>
          </p:cNvCxnSpPr>
          <p:nvPr/>
        </p:nvCxnSpPr>
        <p:spPr>
          <a:xfrm flipV="1">
            <a:off x="8542008" y="4871952"/>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3697152" y="3649403"/>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33" name="テキスト ボックス 32"/>
          <p:cNvSpPr txBox="1"/>
          <p:nvPr/>
        </p:nvSpPr>
        <p:spPr>
          <a:xfrm>
            <a:off x="5810269" y="4557396"/>
            <a:ext cx="2061014"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類似コードペア</a:t>
            </a:r>
            <a:endParaRPr kumimoji="1" lang="ja-JP" altLang="en-US" sz="2000" dirty="0">
              <a:latin typeface="メイリオ" panose="020B0604030504040204" pitchFamily="50" charset="-128"/>
              <a:ea typeface="メイリオ" panose="020B0604030504040204" pitchFamily="50" charset="-128"/>
            </a:endParaRPr>
          </a:p>
        </p:txBody>
      </p:sp>
      <p:sp>
        <p:nvSpPr>
          <p:cNvPr id="34" name="テキスト ボックス 33"/>
          <p:cNvSpPr txBox="1"/>
          <p:nvPr/>
        </p:nvSpPr>
        <p:spPr>
          <a:xfrm>
            <a:off x="1857283" y="5637274"/>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35" name="テキスト ボックス 34"/>
          <p:cNvSpPr txBox="1"/>
          <p:nvPr/>
        </p:nvSpPr>
        <p:spPr>
          <a:xfrm>
            <a:off x="1237880" y="4326563"/>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36" name="正方形/長方形 35"/>
          <p:cNvSpPr/>
          <p:nvPr/>
        </p:nvSpPr>
        <p:spPr>
          <a:xfrm>
            <a:off x="5771543" y="5868107"/>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32" name="テキスト ボックス 31"/>
          <p:cNvSpPr txBox="1"/>
          <p:nvPr/>
        </p:nvSpPr>
        <p:spPr>
          <a:xfrm>
            <a:off x="7399973" y="3646630"/>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15077018"/>
      </p:ext>
    </p:extLst>
  </p:cSld>
  <p:clrMapOvr>
    <a:masterClrMapping/>
  </p:clrMapOvr>
  <mc:AlternateContent xmlns:mc="http://schemas.openxmlformats.org/markup-compatibility/2006" xmlns:p14="http://schemas.microsoft.com/office/powerpoint/2010/main">
    <mc:Choice Requires="p14">
      <p:transition spd="slow" p14:dur="2000" advTm="320"/>
    </mc:Choice>
    <mc:Fallback xmlns="">
      <p:transition spd="slow" advTm="32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59029"/>
            <a:ext cx="10515600" cy="1325563"/>
          </a:xfrm>
        </p:spPr>
        <p:txBody>
          <a:bodyPr/>
          <a:lstStyle/>
          <a:p>
            <a:r>
              <a:rPr lang="ja-JP" altLang="en-US" dirty="0" smtClean="0"/>
              <a:t>提案</a:t>
            </a:r>
            <a:r>
              <a:rPr lang="ja-JP" altLang="en-US" dirty="0"/>
              <a:t>ツール</a:t>
            </a:r>
            <a:r>
              <a:rPr kumimoji="1" lang="ja-JP" altLang="en-US" dirty="0" smtClean="0"/>
              <a:t>の概要</a:t>
            </a:r>
            <a:endParaRPr kumimoji="1" lang="ja-JP" altLang="en-US" dirty="0"/>
          </a:p>
        </p:txBody>
      </p:sp>
      <p:sp>
        <p:nvSpPr>
          <p:cNvPr id="69" name="スライド番号プレースホルダー 68"/>
          <p:cNvSpPr>
            <a:spLocks noGrp="1"/>
          </p:cNvSpPr>
          <p:nvPr>
            <p:ph type="sldNum" sz="quarter" idx="12"/>
          </p:nvPr>
        </p:nvSpPr>
        <p:spPr/>
        <p:txBody>
          <a:bodyPr/>
          <a:lstStyle/>
          <a:p>
            <a:fld id="{C10033A3-83AA-4A12-9CC9-27B1CF211109}" type="slidenum">
              <a:rPr lang="ja-JP" altLang="en-US" smtClean="0"/>
              <a:pPr/>
              <a:t>8</a:t>
            </a:fld>
            <a:endParaRPr lang="ja-JP" altLang="en-US" dirty="0"/>
          </a:p>
        </p:txBody>
      </p:sp>
      <p:pic>
        <p:nvPicPr>
          <p:cNvPr id="3" name="図 2"/>
          <p:cNvPicPr>
            <a:picLocks noChangeAspect="1"/>
          </p:cNvPicPr>
          <p:nvPr/>
        </p:nvPicPr>
        <p:blipFill>
          <a:blip r:embed="rId3"/>
          <a:stretch>
            <a:fillRect/>
          </a:stretch>
        </p:blipFill>
        <p:spPr>
          <a:xfrm>
            <a:off x="446259" y="1213742"/>
            <a:ext cx="11002791" cy="5564884"/>
          </a:xfrm>
          <a:prstGeom prst="rect">
            <a:avLst/>
          </a:prstGeom>
        </p:spPr>
      </p:pic>
    </p:spTree>
    <p:extLst>
      <p:ext uri="{BB962C8B-B14F-4D97-AF65-F5344CB8AC3E}">
        <p14:creationId xmlns:p14="http://schemas.microsoft.com/office/powerpoint/2010/main" val="21484612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Step1</a:t>
            </a:r>
            <a:r>
              <a:rPr kumimoji="1" lang="en-US" altLang="ja-JP" sz="4000" dirty="0" smtClean="0"/>
              <a:t>: </a:t>
            </a:r>
            <a:r>
              <a:rPr kumimoji="1" lang="ja-JP" altLang="en-US" sz="4000" dirty="0" smtClean="0"/>
              <a:t>類似コード片の検出</a:t>
            </a:r>
            <a:endParaRPr kumimoji="1" lang="ja-JP" altLang="en-US" sz="4000" dirty="0"/>
          </a:p>
        </p:txBody>
      </p:sp>
      <p:sp>
        <p:nvSpPr>
          <p:cNvPr id="3" name="コンテンツ プレースホルダー 2"/>
          <p:cNvSpPr>
            <a:spLocks noGrp="1"/>
          </p:cNvSpPr>
          <p:nvPr>
            <p:ph idx="1"/>
          </p:nvPr>
        </p:nvSpPr>
        <p:spPr>
          <a:xfrm>
            <a:off x="838200" y="1595438"/>
            <a:ext cx="10515600" cy="1222375"/>
          </a:xfrm>
        </p:spPr>
        <p:txBody>
          <a:bodyPr/>
          <a:lstStyle/>
          <a:p>
            <a:r>
              <a:rPr lang="ja-JP" altLang="en-US" dirty="0" smtClean="0"/>
              <a:t>類似コード検出ツール</a:t>
            </a:r>
            <a:r>
              <a:rPr lang="en-US" altLang="ja-JP" dirty="0" smtClean="0"/>
              <a:t>: NiCad[5]</a:t>
            </a:r>
          </a:p>
          <a:p>
            <a:pPr lvl="1"/>
            <a:r>
              <a:rPr lang="ja-JP" altLang="en-US" dirty="0"/>
              <a:t>ソースコードのレイアウトを変換させ，行単位でソースコードを比較する</a:t>
            </a:r>
            <a:r>
              <a:rPr lang="ja-JP" altLang="en-US" dirty="0" smtClean="0"/>
              <a:t>こと</a:t>
            </a:r>
            <a:r>
              <a:rPr lang="ja-JP" altLang="en-US" dirty="0"/>
              <a:t>で</a:t>
            </a:r>
            <a:r>
              <a:rPr lang="ja-JP" altLang="en-US" dirty="0" smtClean="0"/>
              <a:t>類似コード片を</a:t>
            </a:r>
            <a:r>
              <a:rPr lang="ja-JP" altLang="en-US" dirty="0"/>
              <a:t>検出</a:t>
            </a:r>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9</a:t>
            </a:fld>
            <a:endParaRPr lang="ja-JP" altLang="en-US" dirty="0"/>
          </a:p>
        </p:txBody>
      </p:sp>
      <p:sp>
        <p:nvSpPr>
          <p:cNvPr id="5" name="正方形/長方形 4"/>
          <p:cNvSpPr/>
          <p:nvPr/>
        </p:nvSpPr>
        <p:spPr>
          <a:xfrm>
            <a:off x="788504" y="3379361"/>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379361"/>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780038"/>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780038"/>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95567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74993402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2536</TotalTime>
  <Words>3580</Words>
  <Application>Microsoft Office PowerPoint</Application>
  <PresentationFormat>ワイド画面</PresentationFormat>
  <Paragraphs>684</Paragraphs>
  <Slides>48</Slides>
  <Notes>10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48</vt:i4>
      </vt:variant>
    </vt:vector>
  </HeadingPairs>
  <TitlesOfParts>
    <vt:vector size="56" baseType="lpstr">
      <vt:lpstr>ＭＳ Ｐゴシック</vt:lpstr>
      <vt:lpstr>ＭＳ ゴシック</vt:lpstr>
      <vt:lpstr>メイリオ</vt:lpstr>
      <vt:lpstr>游ゴシック</vt:lpstr>
      <vt:lpstr>Arial</vt:lpstr>
      <vt:lpstr>Consolas</vt:lpstr>
      <vt:lpstr>Wingdings</vt:lpstr>
      <vt:lpstr>Office テーマ</vt:lpstr>
      <vt:lpstr>ソースコードの類似性に基づいた テストコード自動推薦ツールSuiteRec</vt:lpstr>
      <vt:lpstr>研究内容</vt:lpstr>
      <vt:lpstr>ソフトウェアテスト</vt:lpstr>
      <vt:lpstr>テストコード自動生成ツール</vt:lpstr>
      <vt:lpstr>自動生成ツールにおける課題</vt:lpstr>
      <vt:lpstr>テストスメル</vt:lpstr>
      <vt:lpstr>研究目的とアイディア</vt:lpstr>
      <vt:lpstr>提案ツールの概要</vt:lpstr>
      <vt:lpstr>Step1: 類似コード片の検出</vt:lpstr>
      <vt:lpstr>Step2: テストコードの検索</vt:lpstr>
      <vt:lpstr>Step3: テストスメルの検出</vt:lpstr>
      <vt:lpstr>Step4: 推薦されるテストスイートの順位付け</vt:lpstr>
      <vt:lpstr>SuiteRecのインターフェス</vt:lpstr>
      <vt:lpstr>評価実験</vt:lpstr>
      <vt:lpstr>リサーチクエスチョン(RQ)</vt:lpstr>
      <vt:lpstr>RQ1. SuiteRecは、高いカバレッジを持つ テストコードの作成を支援できるか？</vt:lpstr>
      <vt:lpstr>RQ2. SuiteRecは、テストコード作成を削減できるか？</vt:lpstr>
      <vt:lpstr>RQ3. SuiteRecは、テストスメルの数が少ないテストコードの作成を支援できるか？</vt:lpstr>
      <vt:lpstr>RQ4. SuiteRecの利用は、開発者のテストコード作成タスクの認識にどう影響するか？</vt:lpstr>
      <vt:lpstr>RQ4. SuiteRecの利用は、開発者のテストコード作成タスクの認識にどう影響するか？</vt:lpstr>
      <vt:lpstr>議論</vt:lpstr>
      <vt:lpstr>まとめ・今後の課題</vt:lpstr>
      <vt:lpstr>今後の計画</vt:lpstr>
      <vt:lpstr>まとめ・今後の課題</vt:lpstr>
      <vt:lpstr>PowerPoint プレゼンテーション</vt:lpstr>
      <vt:lpstr>Step3: テストスメルの検出</vt:lpstr>
      <vt:lpstr>Step1: 類似コード片の検出</vt:lpstr>
      <vt:lpstr>Step2: テストコードの検索</vt:lpstr>
      <vt:lpstr>Step2: テストコードの検索</vt:lpstr>
      <vt:lpstr>Step2: テストコードの検索</vt:lpstr>
      <vt:lpstr>Step3: テストスメルの検出</vt:lpstr>
      <vt:lpstr>Step4: 推薦されるテストスイートの順位付け</vt:lpstr>
      <vt:lpstr>Step3: テストスメルの検出</vt:lpstr>
      <vt:lpstr>Step1: 類似コード片の検出</vt:lpstr>
      <vt:lpstr>Step2: テストコードの検索</vt:lpstr>
      <vt:lpstr>Step4: 推薦されるテストスイートの順位付け</vt:lpstr>
      <vt:lpstr>Step1: 類似コード片の検出</vt:lpstr>
      <vt:lpstr>Step2: テストコードの検索</vt:lpstr>
      <vt:lpstr>Step3: テストスメルの検出</vt:lpstr>
      <vt:lpstr>Step4: 推薦されるテストスイートの順位付け</vt:lpstr>
      <vt:lpstr>評価実験</vt:lpstr>
      <vt:lpstr>テストスメル</vt:lpstr>
      <vt:lpstr>テストスメル</vt:lpstr>
      <vt:lpstr>ソフトウェアテスト</vt:lpstr>
      <vt:lpstr>ソフトウェアテスト</vt:lpstr>
      <vt:lpstr>ソフトウェアテスト</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138</cp:revision>
  <dcterms:created xsi:type="dcterms:W3CDTF">2020-01-19T02:48:56Z</dcterms:created>
  <dcterms:modified xsi:type="dcterms:W3CDTF">2020-01-21T09:42:02Z</dcterms:modified>
</cp:coreProperties>
</file>